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3"/>
  </p:notesMasterIdLst>
  <p:sldIdLst>
    <p:sldId id="256" r:id="rId2"/>
    <p:sldId id="257" r:id="rId3"/>
    <p:sldId id="258" r:id="rId4"/>
    <p:sldId id="260" r:id="rId5"/>
    <p:sldId id="259" r:id="rId6"/>
    <p:sldId id="262" r:id="rId7"/>
    <p:sldId id="263" r:id="rId8"/>
    <p:sldId id="264" r:id="rId9"/>
    <p:sldId id="265" r:id="rId10"/>
    <p:sldId id="266" r:id="rId11"/>
    <p:sldId id="261" r:id="rId12"/>
  </p:sldIdLst>
  <p:sldSz cx="9144000" cy="5143500" type="screen16x9"/>
  <p:notesSz cx="6858000" cy="9144000"/>
  <p:embeddedFontLst>
    <p:embeddedFont>
      <p:font typeface="Barlow" panose="020B0604020202020204" charset="0"/>
      <p:regular r:id="rId14"/>
      <p:bold r:id="rId15"/>
      <p:italic r:id="rId16"/>
      <p:boldItalic r:id="rId17"/>
    </p:embeddedFont>
    <p:embeddedFont>
      <p:font typeface="Barlow Light" panose="020B0604020202020204" charset="0"/>
      <p:regular r:id="rId18"/>
      <p:bold r:id="rId19"/>
      <p:italic r:id="rId20"/>
      <p:boldItalic r:id="rId21"/>
    </p:embeddedFont>
    <p:embeddedFont>
      <p:font typeface="Barlow SemiBold"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aleway" panose="020B0604020202020204" charset="0"/>
      <p:regular r:id="rId30"/>
      <p:bold r:id="rId31"/>
      <p:italic r:id="rId32"/>
      <p:boldItalic r:id="rId33"/>
    </p:embeddedFont>
    <p:embeddedFont>
      <p:font typeface="Raleway Thin"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b4519bedbe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b4519bedbe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e6e2e0c5d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e6e2e0c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be57825490_0_4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be5782549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be5782549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be5782549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be88310e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be88310e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bef21a3e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bef21a3e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c5245fbd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c5245fbd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b4519bedbe_0_4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b4519bedbe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57" name="Google Shape;57;p11"/>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20" name="Google Shape;20;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accent2"/>
                </a:solidFill>
                <a:latin typeface="Raleway"/>
                <a:ea typeface="Raleway"/>
                <a:cs typeface="Raleway"/>
                <a:sym typeface="Raleway"/>
              </a:rPr>
              <a:t>“</a:t>
            </a:r>
            <a:endParaRPr sz="8600"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9"/>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5400000">
            <a:off x="-100350" y="4448760"/>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body" idx="1"/>
          </p:nvPr>
        </p:nvSpPr>
        <p:spPr>
          <a:xfrm>
            <a:off x="457200" y="4406309"/>
            <a:ext cx="82296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52" name="Google Shape;52;p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ey.com/en_gl/sustainability/how-can-carbon-negative-unlock-positive-value-for-the-planet"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nature.com/articles/s41550-020-1207-z"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slidescarnival.com/?utm_source=templat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sometric.on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112477" y="896826"/>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1432700" y="3098950"/>
            <a:ext cx="4418400" cy="141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3400"/>
              <a:t>Netzwerk für Klimaschutz und Digitale Meetings </a:t>
            </a:r>
            <a:endParaRPr sz="2400"/>
          </a:p>
        </p:txBody>
      </p:sp>
      <p:pic>
        <p:nvPicPr>
          <p:cNvPr id="339" name="Google Shape;339;p12"/>
          <p:cNvPicPr preferRelativeResize="0"/>
          <p:nvPr/>
        </p:nvPicPr>
        <p:blipFill>
          <a:blip r:embed="rId3">
            <a:alphaModFix/>
          </a:blip>
          <a:stretch>
            <a:fillRect/>
          </a:stretch>
        </p:blipFill>
        <p:spPr>
          <a:xfrm>
            <a:off x="8042487" y="1282175"/>
            <a:ext cx="1045025" cy="348350"/>
          </a:xfrm>
          <a:prstGeom prst="rect">
            <a:avLst/>
          </a:prstGeom>
          <a:noFill/>
          <a:ln>
            <a:noFill/>
          </a:ln>
        </p:spPr>
      </p:pic>
      <p:pic>
        <p:nvPicPr>
          <p:cNvPr id="340" name="Google Shape;340;p12"/>
          <p:cNvPicPr preferRelativeResize="0"/>
          <p:nvPr/>
        </p:nvPicPr>
        <p:blipFill>
          <a:blip r:embed="rId4">
            <a:alphaModFix/>
          </a:blip>
          <a:stretch>
            <a:fillRect/>
          </a:stretch>
        </p:blipFill>
        <p:spPr>
          <a:xfrm>
            <a:off x="7986000" y="0"/>
            <a:ext cx="1158000" cy="1158000"/>
          </a:xfrm>
          <a:prstGeom prst="rect">
            <a:avLst/>
          </a:prstGeom>
          <a:noFill/>
          <a:ln>
            <a:noFill/>
          </a:ln>
        </p:spPr>
      </p:pic>
      <p:pic>
        <p:nvPicPr>
          <p:cNvPr id="341" name="Google Shape;341;p12"/>
          <p:cNvPicPr preferRelativeResize="0"/>
          <p:nvPr/>
        </p:nvPicPr>
        <p:blipFill rotWithShape="1">
          <a:blip r:embed="rId5">
            <a:alphaModFix/>
          </a:blip>
          <a:srcRect l="26305" t="31138" r="17110" b="29315"/>
          <a:stretch/>
        </p:blipFill>
        <p:spPr>
          <a:xfrm>
            <a:off x="1223775" y="431100"/>
            <a:ext cx="3531825" cy="2468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22"/>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017" name="Google Shape;1017;p22"/>
          <p:cNvGrpSpPr/>
          <p:nvPr/>
        </p:nvGrpSpPr>
        <p:grpSpPr>
          <a:xfrm>
            <a:off x="3824937" y="294076"/>
            <a:ext cx="5365086" cy="3749512"/>
            <a:chOff x="1177450" y="241631"/>
            <a:chExt cx="6173152" cy="3616776"/>
          </a:xfrm>
        </p:grpSpPr>
        <p:sp>
          <p:nvSpPr>
            <p:cNvPr id="1018" name="Google Shape;1018;p22"/>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2"/>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2"/>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2"/>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22" name="Google Shape;1022;p22"/>
          <p:cNvSpPr txBox="1">
            <a:spLocks noGrp="1"/>
          </p:cNvSpPr>
          <p:nvPr>
            <p:ph type="body" idx="4294967295"/>
          </p:nvPr>
        </p:nvSpPr>
        <p:spPr>
          <a:xfrm>
            <a:off x="467075" y="489700"/>
            <a:ext cx="2997000" cy="2087100"/>
          </a:xfrm>
          <a:prstGeom prst="rect">
            <a:avLst/>
          </a:prstGeom>
        </p:spPr>
        <p:txBody>
          <a:bodyPr spcFirstLastPara="1" wrap="square" lIns="0" tIns="0" rIns="0" bIns="0" anchor="ctr" anchorCtr="0">
            <a:noAutofit/>
          </a:bodyPr>
          <a:lstStyle/>
          <a:p>
            <a:pPr marL="0" lvl="0" indent="0" algn="l" rtl="0">
              <a:spcBef>
                <a:spcPts val="600"/>
              </a:spcBef>
              <a:spcAft>
                <a:spcPts val="0"/>
              </a:spcAft>
              <a:buNone/>
            </a:pPr>
            <a:r>
              <a:rPr lang="en" sz="2600">
                <a:solidFill>
                  <a:schemeClr val="lt1"/>
                </a:solidFill>
                <a:latin typeface="Raleway Thin"/>
                <a:ea typeface="Raleway Thin"/>
                <a:cs typeface="Raleway Thin"/>
                <a:sym typeface="Raleway Thin"/>
              </a:rPr>
              <a:t>Über Uns</a:t>
            </a:r>
            <a:endParaRPr sz="2600">
              <a:solidFill>
                <a:schemeClr val="lt1"/>
              </a:solidFill>
              <a:latin typeface="Raleway Thin"/>
              <a:ea typeface="Raleway Thin"/>
              <a:cs typeface="Raleway Thin"/>
              <a:sym typeface="Raleway Thin"/>
            </a:endParaRPr>
          </a:p>
          <a:p>
            <a:pPr marL="0" lvl="0" indent="0" algn="l" rtl="0">
              <a:spcBef>
                <a:spcPts val="600"/>
              </a:spcBef>
              <a:spcAft>
                <a:spcPts val="0"/>
              </a:spcAft>
              <a:buNone/>
            </a:pPr>
            <a:r>
              <a:rPr lang="en" sz="1300">
                <a:solidFill>
                  <a:schemeClr val="lt1"/>
                </a:solidFill>
              </a:rPr>
              <a:t>Die Initiative wurde vom Kompetenzzentrum Digitalisierung &amp; Resilience Consult (Mag. Alois Schrems) gegründet und finanziert sich aus Förderungen und Beiträgen von engagierten Unternehmen und Organisationen, die mit Online-Meetings einen Beitrag zum Klimaschutz leisten und dies öffentlichkeitswirksam zeigen wollen.  </a:t>
            </a:r>
            <a:endParaRPr>
              <a:solidFill>
                <a:schemeClr val="lt1"/>
              </a:solidFill>
            </a:endParaRPr>
          </a:p>
        </p:txBody>
      </p:sp>
      <p:sp>
        <p:nvSpPr>
          <p:cNvPr id="1023" name="Google Shape;1023;p22"/>
          <p:cNvSpPr/>
          <p:nvPr/>
        </p:nvSpPr>
        <p:spPr>
          <a:xfrm>
            <a:off x="367600" y="2825000"/>
            <a:ext cx="3618600" cy="2218200"/>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600"/>
              </a:spcBef>
              <a:spcAft>
                <a:spcPts val="0"/>
              </a:spcAft>
              <a:buNone/>
            </a:pPr>
            <a:r>
              <a:rPr lang="en" sz="900">
                <a:solidFill>
                  <a:schemeClr val="lt1"/>
                </a:solidFill>
                <a:latin typeface="Barlow Light"/>
                <a:ea typeface="Barlow Light"/>
                <a:cs typeface="Barlow Light"/>
                <a:sym typeface="Barlow Light"/>
              </a:rPr>
              <a:t>Das Kompetenzzentrum Digitalisierung wurde von DI Ronald Hechenberger, MBA gegründet und bringt die Digital-Expertise zu Online-Meetings, digitalen Events und Digitalisierungsstrategien  und Entwicklung von erfolgreichen Digital-Initiativen aus 20 Jahren Arbeit mit Unternehmen, NGOs und der öffentlichen Hand ein.</a:t>
            </a:r>
            <a:endParaRPr sz="900">
              <a:solidFill>
                <a:schemeClr val="lt1"/>
              </a:solidFill>
              <a:latin typeface="Barlow Light"/>
              <a:ea typeface="Barlow Light"/>
              <a:cs typeface="Barlow Light"/>
              <a:sym typeface="Barlow Light"/>
            </a:endParaRPr>
          </a:p>
          <a:p>
            <a:pPr marL="0" marR="0" lvl="0" indent="0" algn="l" rtl="0">
              <a:lnSpc>
                <a:spcPct val="110000"/>
              </a:lnSpc>
              <a:spcBef>
                <a:spcPts val="600"/>
              </a:spcBef>
              <a:spcAft>
                <a:spcPts val="0"/>
              </a:spcAft>
              <a:buNone/>
            </a:pPr>
            <a:r>
              <a:rPr lang="en" sz="900">
                <a:solidFill>
                  <a:schemeClr val="lt1"/>
                </a:solidFill>
                <a:latin typeface="Barlow Light"/>
                <a:ea typeface="Barlow Light"/>
                <a:cs typeface="Barlow Light"/>
                <a:sym typeface="Barlow Light"/>
              </a:rPr>
              <a:t>Resilience Consult  ist die erste österreichische  Unternehmensberatung, die die Widerstandskraft von Unternehmen und Organisationen im Focus hat. Damit die Innovationskraft, Stabilität und Agilität der Unternehmen trotz herausfordernder äußerer oder innerer Umstände erhalten bleibt.</a:t>
            </a:r>
            <a:endParaRPr sz="900">
              <a:solidFill>
                <a:schemeClr val="lt1"/>
              </a:solidFill>
              <a:latin typeface="Barlow Light"/>
              <a:ea typeface="Barlow Light"/>
              <a:cs typeface="Barlow Light"/>
              <a:sym typeface="Barlow Light"/>
            </a:endParaRPr>
          </a:p>
        </p:txBody>
      </p:sp>
      <p:pic>
        <p:nvPicPr>
          <p:cNvPr id="1024" name="Google Shape;1024;p22"/>
          <p:cNvPicPr preferRelativeResize="0"/>
          <p:nvPr/>
        </p:nvPicPr>
        <p:blipFill>
          <a:blip r:embed="rId3">
            <a:alphaModFix/>
          </a:blip>
          <a:stretch>
            <a:fillRect/>
          </a:stretch>
        </p:blipFill>
        <p:spPr>
          <a:xfrm>
            <a:off x="7379575" y="3131613"/>
            <a:ext cx="1045025" cy="348350"/>
          </a:xfrm>
          <a:prstGeom prst="rect">
            <a:avLst/>
          </a:prstGeom>
          <a:noFill/>
          <a:ln>
            <a:noFill/>
          </a:ln>
        </p:spPr>
      </p:pic>
      <p:pic>
        <p:nvPicPr>
          <p:cNvPr id="1025" name="Google Shape;1025;p22"/>
          <p:cNvPicPr preferRelativeResize="0"/>
          <p:nvPr/>
        </p:nvPicPr>
        <p:blipFill>
          <a:blip r:embed="rId4">
            <a:alphaModFix/>
          </a:blip>
          <a:stretch>
            <a:fillRect/>
          </a:stretch>
        </p:blipFill>
        <p:spPr>
          <a:xfrm>
            <a:off x="4489459" y="1378500"/>
            <a:ext cx="799050" cy="799050"/>
          </a:xfrm>
          <a:prstGeom prst="rect">
            <a:avLst/>
          </a:prstGeom>
          <a:noFill/>
          <a:ln>
            <a:noFill/>
          </a:ln>
        </p:spPr>
      </p:pic>
      <p:pic>
        <p:nvPicPr>
          <p:cNvPr id="1026" name="Google Shape;1026;p22"/>
          <p:cNvPicPr preferRelativeResize="0"/>
          <p:nvPr/>
        </p:nvPicPr>
        <p:blipFill>
          <a:blip r:embed="rId5">
            <a:alphaModFix/>
          </a:blip>
          <a:stretch>
            <a:fillRect/>
          </a:stretch>
        </p:blipFill>
        <p:spPr>
          <a:xfrm>
            <a:off x="4470650" y="541825"/>
            <a:ext cx="836675" cy="836675"/>
          </a:xfrm>
          <a:prstGeom prst="rect">
            <a:avLst/>
          </a:prstGeom>
          <a:noFill/>
          <a:ln>
            <a:noFill/>
          </a:ln>
        </p:spPr>
      </p:pic>
      <p:pic>
        <p:nvPicPr>
          <p:cNvPr id="1027" name="Google Shape;1027;p22"/>
          <p:cNvPicPr preferRelativeResize="0"/>
          <p:nvPr/>
        </p:nvPicPr>
        <p:blipFill rotWithShape="1">
          <a:blip r:embed="rId6">
            <a:alphaModFix/>
          </a:blip>
          <a:srcRect l="11206" r="19913"/>
          <a:stretch/>
        </p:blipFill>
        <p:spPr>
          <a:xfrm>
            <a:off x="7425388" y="2177538"/>
            <a:ext cx="953388" cy="920425"/>
          </a:xfrm>
          <a:prstGeom prst="rect">
            <a:avLst/>
          </a:prstGeom>
          <a:noFill/>
          <a:ln>
            <a:noFill/>
          </a:ln>
        </p:spPr>
      </p:pic>
      <p:sp>
        <p:nvSpPr>
          <p:cNvPr id="1028" name="Google Shape;1028;p22"/>
          <p:cNvSpPr txBox="1"/>
          <p:nvPr/>
        </p:nvSpPr>
        <p:spPr>
          <a:xfrm>
            <a:off x="4549000" y="2177550"/>
            <a:ext cx="2876400" cy="15699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None/>
            </a:pPr>
            <a:r>
              <a:rPr lang="en" sz="900">
                <a:solidFill>
                  <a:schemeClr val="lt1"/>
                </a:solidFill>
                <a:latin typeface="Barlow Light"/>
                <a:ea typeface="Barlow Light"/>
                <a:cs typeface="Barlow Light"/>
                <a:sym typeface="Barlow Light"/>
              </a:rPr>
              <a:t>Mag. Alois Schrems hat 20 Jahre Erfahrung beim größten österr. Telekom-Konzern, bei der Rundfunk- und Telekomregulierungsbehörde und der Arbeiterkammer. Er hat mit Resilience Consult, das erste Beratungsunternehmen in diesem Bereich gegründet und arbeitet für Kunden aus dem Unternehmens-, Governement und Non-profit Sektor zu den Themen Resilienz, Breitbandausbau und weitere wirtschafts- und gesellschaftspolitische Themen. </a:t>
            </a:r>
            <a:endParaRPr sz="900">
              <a:solidFill>
                <a:schemeClr val="lt1"/>
              </a:solidFill>
              <a:latin typeface="Barlow Light"/>
              <a:ea typeface="Barlow Light"/>
              <a:cs typeface="Barlow Light"/>
              <a:sym typeface="Barlow Light"/>
            </a:endParaRPr>
          </a:p>
        </p:txBody>
      </p:sp>
      <p:sp>
        <p:nvSpPr>
          <p:cNvPr id="1029" name="Google Shape;1029;p22"/>
          <p:cNvSpPr txBox="1"/>
          <p:nvPr/>
        </p:nvSpPr>
        <p:spPr>
          <a:xfrm>
            <a:off x="5376125" y="541825"/>
            <a:ext cx="3273000" cy="17085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 sz="900">
                <a:solidFill>
                  <a:schemeClr val="lt1"/>
                </a:solidFill>
                <a:latin typeface="Barlow Light"/>
                <a:ea typeface="Barlow Light"/>
                <a:cs typeface="Barlow Light"/>
                <a:sym typeface="Barlow Light"/>
              </a:rPr>
              <a:t>DI Ronald Hechenberger, MBA ist  Certified Digital Consultant und hat zahlreiche Digitalinitiativen, Online-Formate und Trainings mitentwickelt und aufgebaut: Saferinternet.at, Online-Lehrgänge Energiemanagement, E-Commerce Gütezeichen, Internet Ombudsmann und Projekte mit und für A1, Drei, Microsoft, IBM, WKO, AK, diverse Ministerien, Bundeskanzleramt, EU-Kommission und viele kleine und mittlere Unternehmen. Als Gründer des Photovoltaikbetreiberverbandes und ehemaliger Energieberater hat er auch einen Bezug zum Thema Klimaschutz und Energiewende.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7"/>
          <p:cNvSpPr txBox="1">
            <a:spLocks noGrp="1"/>
          </p:cNvSpPr>
          <p:nvPr>
            <p:ph type="title"/>
          </p:nvPr>
        </p:nvSpPr>
        <p:spPr>
          <a:xfrm>
            <a:off x="457200" y="605600"/>
            <a:ext cx="86487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600"/>
              <a:t>Hintergrund und Post-Covid 19</a:t>
            </a:r>
            <a:endParaRPr sz="4600"/>
          </a:p>
        </p:txBody>
      </p:sp>
      <p:sp>
        <p:nvSpPr>
          <p:cNvPr id="853" name="Google Shape;853;p17"/>
          <p:cNvSpPr txBox="1">
            <a:spLocks noGrp="1"/>
          </p:cNvSpPr>
          <p:nvPr>
            <p:ph type="body" idx="1"/>
          </p:nvPr>
        </p:nvSpPr>
        <p:spPr>
          <a:xfrm>
            <a:off x="457200" y="1459125"/>
            <a:ext cx="2563500" cy="2679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Zukunft digitaler Meetings</a:t>
            </a:r>
            <a:endParaRPr b="1"/>
          </a:p>
          <a:p>
            <a:pPr marL="0" lvl="0" indent="0" algn="l" rtl="0">
              <a:spcBef>
                <a:spcPts val="600"/>
              </a:spcBef>
              <a:spcAft>
                <a:spcPts val="0"/>
              </a:spcAft>
              <a:buNone/>
            </a:pPr>
            <a:r>
              <a:rPr lang="en" sz="1400"/>
              <a:t>Der rasante (erzwungene) Anstieg durch Covid-19 hat das Potential digitaler Meetings und digitaler Events gezeigt. Wie können die Vorteile/Nutzen (CO2 minus 7% , Kosten- &amp; Zeitersparnis) in der Zukunft nach Covid-19 nachhaltig unterstützt werden? </a:t>
            </a:r>
            <a:endParaRPr sz="1400"/>
          </a:p>
          <a:p>
            <a:pPr marL="0" lvl="0" indent="0" algn="l" rtl="0">
              <a:spcBef>
                <a:spcPts val="600"/>
              </a:spcBef>
              <a:spcAft>
                <a:spcPts val="0"/>
              </a:spcAft>
              <a:buNone/>
            </a:pPr>
            <a:r>
              <a:rPr lang="en" sz="1400"/>
              <a:t>Möglichkeiten, Technologien und Methoden für (hybride) digitale Meetings entwickeln sich rasant weiter. </a:t>
            </a:r>
            <a:endParaRPr sz="1400"/>
          </a:p>
        </p:txBody>
      </p:sp>
      <p:sp>
        <p:nvSpPr>
          <p:cNvPr id="854" name="Google Shape;854;p17"/>
          <p:cNvSpPr txBox="1">
            <a:spLocks noGrp="1"/>
          </p:cNvSpPr>
          <p:nvPr>
            <p:ph type="body" idx="2"/>
          </p:nvPr>
        </p:nvSpPr>
        <p:spPr>
          <a:xfrm>
            <a:off x="3363450" y="1813825"/>
            <a:ext cx="2563500" cy="2679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Herausforderung Klimaschutz</a:t>
            </a:r>
            <a:endParaRPr b="1"/>
          </a:p>
          <a:p>
            <a:pPr marL="0" lvl="0" indent="0" algn="l" rtl="0">
              <a:spcBef>
                <a:spcPts val="600"/>
              </a:spcBef>
              <a:spcAft>
                <a:spcPts val="0"/>
              </a:spcAft>
              <a:buNone/>
            </a:pPr>
            <a:r>
              <a:rPr lang="en" sz="1400"/>
              <a:t>Geschäftsreisen und Pendeln verursachen in modernen Unternehmen den Großteil </a:t>
            </a:r>
            <a:r>
              <a:rPr lang="en" sz="1400" u="sng">
                <a:solidFill>
                  <a:schemeClr val="hlink"/>
                </a:solidFill>
                <a:hlinkClick r:id="rId3"/>
              </a:rPr>
              <a:t>bis zu 75 Prozent des CO2-Ausstoßes</a:t>
            </a:r>
            <a:r>
              <a:rPr lang="en" sz="1400"/>
              <a:t>. Und trotz Digitalisierung sind die Emissionen aus Geschäftsreisen in den letzten 15 Jahren um 30 Prozent gestiegen.</a:t>
            </a:r>
            <a:endParaRPr sz="1400"/>
          </a:p>
        </p:txBody>
      </p:sp>
      <p:sp>
        <p:nvSpPr>
          <p:cNvPr id="855" name="Google Shape;855;p17"/>
          <p:cNvSpPr txBox="1">
            <a:spLocks noGrp="1"/>
          </p:cNvSpPr>
          <p:nvPr>
            <p:ph type="body" idx="3"/>
          </p:nvPr>
        </p:nvSpPr>
        <p:spPr>
          <a:xfrm>
            <a:off x="6172200" y="1957750"/>
            <a:ext cx="2563500" cy="26790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t>Digitale Meetings sind aktiver Klimaschutz und Kosteneinsparung</a:t>
            </a:r>
            <a:endParaRPr b="1"/>
          </a:p>
          <a:p>
            <a:pPr marL="0" lvl="0" indent="0" algn="l" rtl="0">
              <a:spcBef>
                <a:spcPts val="600"/>
              </a:spcBef>
              <a:spcAft>
                <a:spcPts val="0"/>
              </a:spcAft>
              <a:buNone/>
            </a:pPr>
            <a:r>
              <a:rPr lang="en" sz="1400"/>
              <a:t>Digitale Meetings reduzieren CO2-Emissionen um den </a:t>
            </a:r>
            <a:r>
              <a:rPr lang="en" sz="1400" u="sng">
                <a:solidFill>
                  <a:schemeClr val="hlink"/>
                </a:solidFill>
                <a:hlinkClick r:id="rId4"/>
              </a:rPr>
              <a:t>Faktor 20 bis 1000</a:t>
            </a:r>
            <a:r>
              <a:rPr lang="en" sz="1400"/>
              <a:t>. Somit sind digitale Meetings ein wichtiger Hebel für den Klimaschutz, Energie- und Verkehrswende. Aber auch für hohe Kosteneinsparungen</a:t>
            </a:r>
            <a:endParaRPr sz="1400"/>
          </a:p>
          <a:p>
            <a:pPr marL="0" lvl="0" indent="0" algn="l" rtl="0">
              <a:spcBef>
                <a:spcPts val="600"/>
              </a:spcBef>
              <a:spcAft>
                <a:spcPts val="0"/>
              </a:spcAft>
              <a:buNone/>
            </a:pPr>
            <a:endParaRPr/>
          </a:p>
        </p:txBody>
      </p:sp>
      <p:sp>
        <p:nvSpPr>
          <p:cNvPr id="856" name="Google Shape;85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3"/>
          <p:cNvSpPr txBox="1">
            <a:spLocks noGrp="1"/>
          </p:cNvSpPr>
          <p:nvPr>
            <p:ph type="title"/>
          </p:nvPr>
        </p:nvSpPr>
        <p:spPr>
          <a:xfrm>
            <a:off x="457200" y="605600"/>
            <a:ext cx="68994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5000"/>
              <a:t>Wie hoch schätzen Sie die Reduktion von CO2 ein, die wir heute durch dieses Online-Meeting erreichen?</a:t>
            </a:r>
            <a:endParaRPr sz="5000"/>
          </a:p>
        </p:txBody>
      </p:sp>
      <p:sp>
        <p:nvSpPr>
          <p:cNvPr id="347" name="Google Shape;347;p13"/>
          <p:cNvSpPr txBox="1">
            <a:spLocks noGrp="1"/>
          </p:cNvSpPr>
          <p:nvPr>
            <p:ph type="body" idx="1"/>
          </p:nvPr>
        </p:nvSpPr>
        <p:spPr>
          <a:xfrm>
            <a:off x="357300" y="3544150"/>
            <a:ext cx="5640900" cy="1454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348" name="Google Shape;348;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349" name="Google Shape;349;p13"/>
          <p:cNvGrpSpPr/>
          <p:nvPr/>
        </p:nvGrpSpPr>
        <p:grpSpPr>
          <a:xfrm>
            <a:off x="6776944" y="2075251"/>
            <a:ext cx="1872062" cy="2189128"/>
            <a:chOff x="2183550" y="65875"/>
            <a:chExt cx="4483981" cy="4807045"/>
          </a:xfrm>
        </p:grpSpPr>
        <p:sp>
          <p:nvSpPr>
            <p:cNvPr id="350" name="Google Shape;350;p13"/>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 name="Google Shape;372;p13"/>
            <p:cNvGrpSpPr/>
            <p:nvPr/>
          </p:nvGrpSpPr>
          <p:grpSpPr>
            <a:xfrm>
              <a:off x="2428704" y="3970322"/>
              <a:ext cx="350131" cy="370523"/>
              <a:chOff x="4512354" y="4952197"/>
              <a:chExt cx="350131" cy="370523"/>
            </a:xfrm>
          </p:grpSpPr>
          <p:grpSp>
            <p:nvGrpSpPr>
              <p:cNvPr id="373" name="Google Shape;373;p13"/>
              <p:cNvGrpSpPr/>
              <p:nvPr/>
            </p:nvGrpSpPr>
            <p:grpSpPr>
              <a:xfrm>
                <a:off x="4512354" y="5116449"/>
                <a:ext cx="343196" cy="206271"/>
                <a:chOff x="4512354" y="5116449"/>
                <a:chExt cx="343196" cy="206271"/>
              </a:xfrm>
            </p:grpSpPr>
            <p:sp>
              <p:nvSpPr>
                <p:cNvPr id="374" name="Google Shape;374;p13"/>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3"/>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3"/>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7" name="Google Shape;377;p13"/>
                <p:cNvGrpSpPr/>
                <p:nvPr/>
              </p:nvGrpSpPr>
              <p:grpSpPr>
                <a:xfrm>
                  <a:off x="4592868" y="5212556"/>
                  <a:ext cx="96807" cy="56007"/>
                  <a:chOff x="4592868" y="5212556"/>
                  <a:chExt cx="96807" cy="56007"/>
                </a:xfrm>
              </p:grpSpPr>
              <p:sp>
                <p:nvSpPr>
                  <p:cNvPr id="378" name="Google Shape;378;p13"/>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379;p13"/>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0" name="Google Shape;380;p13"/>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13"/>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13"/>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13"/>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13"/>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13"/>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13"/>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3"/>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3"/>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3"/>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3"/>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3"/>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13"/>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13"/>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13"/>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3"/>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3"/>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3"/>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3"/>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3"/>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3"/>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13"/>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3"/>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3"/>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3"/>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3"/>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3"/>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3"/>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3"/>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3"/>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3"/>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3"/>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3"/>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3"/>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3"/>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3"/>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3"/>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3"/>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3"/>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3"/>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3"/>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3"/>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3"/>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3"/>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3"/>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3"/>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3"/>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3"/>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3"/>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3"/>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13"/>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13"/>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3"/>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3"/>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3"/>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3"/>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3"/>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3"/>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3"/>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3"/>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3"/>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3"/>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3"/>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3"/>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4" name="Google Shape;444;p13"/>
              <p:cNvGrpSpPr/>
              <p:nvPr/>
            </p:nvGrpSpPr>
            <p:grpSpPr>
              <a:xfrm>
                <a:off x="4655095" y="4952197"/>
                <a:ext cx="207390" cy="280361"/>
                <a:chOff x="4655095" y="4952197"/>
                <a:chExt cx="207390" cy="280361"/>
              </a:xfrm>
            </p:grpSpPr>
            <p:grpSp>
              <p:nvGrpSpPr>
                <p:cNvPr id="445" name="Google Shape;445;p13"/>
                <p:cNvGrpSpPr/>
                <p:nvPr/>
              </p:nvGrpSpPr>
              <p:grpSpPr>
                <a:xfrm>
                  <a:off x="4655095" y="4952197"/>
                  <a:ext cx="207390" cy="280361"/>
                  <a:chOff x="4655095" y="4952197"/>
                  <a:chExt cx="207390" cy="280361"/>
                </a:xfrm>
              </p:grpSpPr>
              <p:sp>
                <p:nvSpPr>
                  <p:cNvPr id="446" name="Google Shape;446;p13"/>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3"/>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3"/>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3"/>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3"/>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1" name="Google Shape;451;p13"/>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3"/>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3"/>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54" name="Google Shape;454;p13"/>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3"/>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3"/>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3"/>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3"/>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3"/>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3"/>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3"/>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3"/>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3"/>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3"/>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3"/>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3"/>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3"/>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3"/>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3"/>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3"/>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3"/>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3"/>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3"/>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3"/>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3"/>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3"/>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3"/>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3"/>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3"/>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3"/>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3"/>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3"/>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83" name="Google Shape;483;p13"/>
            <p:cNvGrpSpPr/>
            <p:nvPr/>
          </p:nvGrpSpPr>
          <p:grpSpPr>
            <a:xfrm>
              <a:off x="6161836" y="4215479"/>
              <a:ext cx="350682" cy="265782"/>
              <a:chOff x="6621095" y="1452181"/>
              <a:chExt cx="330894" cy="250785"/>
            </a:xfrm>
          </p:grpSpPr>
          <p:sp>
            <p:nvSpPr>
              <p:cNvPr id="484" name="Google Shape;484;p13"/>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3"/>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3"/>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3"/>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3"/>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4"/>
          <p:cNvSpPr txBox="1">
            <a:spLocks noGrp="1"/>
          </p:cNvSpPr>
          <p:nvPr>
            <p:ph type="ctrTitle" idx="4294967295"/>
          </p:nvPr>
        </p:nvSpPr>
        <p:spPr>
          <a:xfrm>
            <a:off x="685800" y="3512825"/>
            <a:ext cx="81906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highlight>
                  <a:schemeClr val="accent1"/>
                </a:highlight>
                <a:latin typeface="Barlow SemiBold"/>
                <a:ea typeface="Barlow SemiBold"/>
                <a:cs typeface="Barlow SemiBold"/>
                <a:sym typeface="Barlow SemiBold"/>
              </a:rPr>
              <a:t>1,3 kg CO2</a:t>
            </a:r>
            <a:r>
              <a:rPr lang="en" sz="2600">
                <a:solidFill>
                  <a:schemeClr val="lt1"/>
                </a:solidFill>
                <a:highlight>
                  <a:schemeClr val="accent1"/>
                </a:highlight>
                <a:latin typeface="Barlow SemiBold"/>
                <a:ea typeface="Barlow SemiBold"/>
                <a:cs typeface="Barlow SemiBold"/>
                <a:sym typeface="Barlow SemiBold"/>
              </a:rPr>
              <a:t>e</a:t>
            </a:r>
            <a:r>
              <a:rPr lang="en">
                <a:solidFill>
                  <a:schemeClr val="lt1"/>
                </a:solidFill>
                <a:highlight>
                  <a:schemeClr val="accent1"/>
                </a:highlight>
                <a:latin typeface="Barlow SemiBold"/>
                <a:ea typeface="Barlow SemiBold"/>
                <a:cs typeface="Barlow SemiBold"/>
                <a:sym typeface="Barlow SemiBold"/>
              </a:rPr>
              <a:t> bei Online-Meeting</a:t>
            </a:r>
            <a:endParaRPr>
              <a:solidFill>
                <a:schemeClr val="lt1"/>
              </a:solidFill>
              <a:highlight>
                <a:schemeClr val="accent1"/>
              </a:highlight>
              <a:latin typeface="Barlow SemiBold"/>
              <a:ea typeface="Barlow SemiBold"/>
              <a:cs typeface="Barlow SemiBold"/>
              <a:sym typeface="Barlow SemiBold"/>
            </a:endParaRPr>
          </a:p>
        </p:txBody>
      </p:sp>
      <p:sp>
        <p:nvSpPr>
          <p:cNvPr id="494" name="Google Shape;494;p14"/>
          <p:cNvSpPr txBox="1">
            <a:spLocks noGrp="1"/>
          </p:cNvSpPr>
          <p:nvPr>
            <p:ph type="subTitle" idx="4294967295"/>
          </p:nvPr>
        </p:nvSpPr>
        <p:spPr>
          <a:xfrm>
            <a:off x="685800" y="4086125"/>
            <a:ext cx="83655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a:t>40 TeilnehmerInnen: 0,14 kg Videokonferenzserver, 0,56 kg Laptop, 0,57 kg Netzwerk</a:t>
            </a:r>
            <a:endParaRPr sz="1800"/>
          </a:p>
        </p:txBody>
      </p:sp>
      <p:sp>
        <p:nvSpPr>
          <p:cNvPr id="495" name="Google Shape;495;p14"/>
          <p:cNvSpPr txBox="1">
            <a:spLocks noGrp="1"/>
          </p:cNvSpPr>
          <p:nvPr>
            <p:ph type="ctrTitle" idx="4294967295"/>
          </p:nvPr>
        </p:nvSpPr>
        <p:spPr>
          <a:xfrm>
            <a:off x="685800" y="833375"/>
            <a:ext cx="60591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6900">
                <a:solidFill>
                  <a:schemeClr val="lt1"/>
                </a:solidFill>
                <a:highlight>
                  <a:schemeClr val="accent1"/>
                </a:highlight>
                <a:latin typeface="Barlow SemiBold"/>
                <a:ea typeface="Barlow SemiBold"/>
                <a:cs typeface="Barlow SemiBold"/>
                <a:sym typeface="Barlow SemiBold"/>
              </a:rPr>
              <a:t>~ Faktor 20</a:t>
            </a:r>
            <a:endParaRPr sz="6900">
              <a:solidFill>
                <a:schemeClr val="lt1"/>
              </a:solidFill>
              <a:highlight>
                <a:schemeClr val="accent1"/>
              </a:highlight>
              <a:latin typeface="Barlow SemiBold"/>
              <a:ea typeface="Barlow SemiBold"/>
              <a:cs typeface="Barlow SemiBold"/>
              <a:sym typeface="Barlow SemiBold"/>
            </a:endParaRPr>
          </a:p>
        </p:txBody>
      </p:sp>
      <p:sp>
        <p:nvSpPr>
          <p:cNvPr id="496" name="Google Shape;496;p14"/>
          <p:cNvSpPr txBox="1">
            <a:spLocks noGrp="1"/>
          </p:cNvSpPr>
          <p:nvPr>
            <p:ph type="ctrTitle" idx="4294967295"/>
          </p:nvPr>
        </p:nvSpPr>
        <p:spPr>
          <a:xfrm>
            <a:off x="685800" y="2191050"/>
            <a:ext cx="82647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lt1"/>
                </a:solidFill>
                <a:highlight>
                  <a:schemeClr val="accent1"/>
                </a:highlight>
                <a:latin typeface="Barlow SemiBold"/>
                <a:ea typeface="Barlow SemiBold"/>
                <a:cs typeface="Barlow SemiBold"/>
                <a:sym typeface="Barlow SemiBold"/>
              </a:rPr>
              <a:t>26 kg CO2</a:t>
            </a:r>
            <a:r>
              <a:rPr lang="en" sz="2600">
                <a:solidFill>
                  <a:schemeClr val="lt1"/>
                </a:solidFill>
                <a:highlight>
                  <a:schemeClr val="accent1"/>
                </a:highlight>
                <a:latin typeface="Barlow SemiBold"/>
                <a:ea typeface="Barlow SemiBold"/>
                <a:cs typeface="Barlow SemiBold"/>
                <a:sym typeface="Barlow SemiBold"/>
              </a:rPr>
              <a:t>e</a:t>
            </a:r>
            <a:r>
              <a:rPr lang="en">
                <a:solidFill>
                  <a:schemeClr val="lt1"/>
                </a:solidFill>
                <a:highlight>
                  <a:schemeClr val="accent1"/>
                </a:highlight>
                <a:latin typeface="Barlow SemiBold"/>
                <a:ea typeface="Barlow SemiBold"/>
                <a:cs typeface="Barlow SemiBold"/>
                <a:sym typeface="Barlow SemiBold"/>
              </a:rPr>
              <a:t> bei Meeting vor Ort</a:t>
            </a:r>
            <a:endParaRPr>
              <a:solidFill>
                <a:schemeClr val="lt1"/>
              </a:solidFill>
              <a:highlight>
                <a:schemeClr val="accent1"/>
              </a:highlight>
              <a:latin typeface="Barlow SemiBold"/>
              <a:ea typeface="Barlow SemiBold"/>
              <a:cs typeface="Barlow SemiBold"/>
              <a:sym typeface="Barlow SemiBold"/>
            </a:endParaRPr>
          </a:p>
        </p:txBody>
      </p:sp>
      <p:sp>
        <p:nvSpPr>
          <p:cNvPr id="497" name="Google Shape;497;p14"/>
          <p:cNvSpPr txBox="1">
            <a:spLocks noGrp="1"/>
          </p:cNvSpPr>
          <p:nvPr>
            <p:ph type="subTitle" idx="4294967295"/>
          </p:nvPr>
        </p:nvSpPr>
        <p:spPr>
          <a:xfrm>
            <a:off x="685800" y="2725750"/>
            <a:ext cx="84201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40 TeilnehmerInnen: 50 % Zu Fuss/per Rad, je 25 % Auto &amp; Öffis</a:t>
            </a:r>
            <a:endParaRPr/>
          </a:p>
        </p:txBody>
      </p:sp>
      <p:sp>
        <p:nvSpPr>
          <p:cNvPr id="498" name="Google Shape;498;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499" name="Google Shape;499;p14"/>
          <p:cNvGrpSpPr/>
          <p:nvPr/>
        </p:nvGrpSpPr>
        <p:grpSpPr>
          <a:xfrm>
            <a:off x="7167826" y="286552"/>
            <a:ext cx="1782756" cy="1850564"/>
            <a:chOff x="2012475" y="393272"/>
            <a:chExt cx="4440240" cy="4609126"/>
          </a:xfrm>
        </p:grpSpPr>
        <p:sp>
          <p:nvSpPr>
            <p:cNvPr id="500" name="Google Shape;500;p14"/>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14"/>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4"/>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4"/>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4"/>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4"/>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4"/>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4"/>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4"/>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4"/>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4"/>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4"/>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4"/>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4"/>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14"/>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515;p14"/>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4"/>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4"/>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14"/>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14"/>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14"/>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14"/>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4"/>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4"/>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4"/>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14"/>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14"/>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4"/>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14"/>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14"/>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14"/>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14"/>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14"/>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14"/>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4"/>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14"/>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14"/>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14"/>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14"/>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14"/>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14"/>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4"/>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14"/>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14"/>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4"/>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14"/>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14"/>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14"/>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14"/>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14"/>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14"/>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14"/>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14"/>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14"/>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4" name="Google Shape;554;p14"/>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14"/>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14"/>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14"/>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4"/>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14"/>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14"/>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4"/>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4"/>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4"/>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4"/>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14"/>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4"/>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4"/>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4"/>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14"/>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14"/>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14"/>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14"/>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14"/>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14"/>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4"/>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4"/>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4"/>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4"/>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4"/>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14"/>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14"/>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14"/>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14"/>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4"/>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4"/>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4"/>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14"/>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14"/>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14"/>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14"/>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14"/>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14"/>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6"/>
          <p:cNvSpPr txBox="1">
            <a:spLocks noGrp="1"/>
          </p:cNvSpPr>
          <p:nvPr>
            <p:ph type="title"/>
          </p:nvPr>
        </p:nvSpPr>
        <p:spPr>
          <a:xfrm>
            <a:off x="457200" y="605600"/>
            <a:ext cx="68994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300"/>
              <a:t>Wie können digitale Meetings auch nach Covid-19 einen wichtigen Beitrag zum Klimaschutz leisten?</a:t>
            </a:r>
            <a:endParaRPr sz="4300"/>
          </a:p>
        </p:txBody>
      </p:sp>
      <p:sp>
        <p:nvSpPr>
          <p:cNvPr id="707" name="Google Shape;707;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708" name="Google Shape;708;p16"/>
          <p:cNvGrpSpPr/>
          <p:nvPr/>
        </p:nvGrpSpPr>
        <p:grpSpPr>
          <a:xfrm>
            <a:off x="6815029" y="1817273"/>
            <a:ext cx="2328980" cy="2690503"/>
            <a:chOff x="2183550" y="65875"/>
            <a:chExt cx="4483981" cy="4807045"/>
          </a:xfrm>
        </p:grpSpPr>
        <p:sp>
          <p:nvSpPr>
            <p:cNvPr id="709" name="Google Shape;709;p16"/>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6"/>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6"/>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6"/>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6"/>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6"/>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6"/>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6"/>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6"/>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6"/>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6"/>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6"/>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6"/>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6"/>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6"/>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6"/>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6"/>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6"/>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6"/>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6"/>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6"/>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6"/>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6"/>
            <p:cNvGrpSpPr/>
            <p:nvPr/>
          </p:nvGrpSpPr>
          <p:grpSpPr>
            <a:xfrm>
              <a:off x="2428704" y="3970322"/>
              <a:ext cx="350131" cy="370523"/>
              <a:chOff x="4512354" y="4952197"/>
              <a:chExt cx="350131" cy="370523"/>
            </a:xfrm>
          </p:grpSpPr>
          <p:grpSp>
            <p:nvGrpSpPr>
              <p:cNvPr id="732" name="Google Shape;732;p16"/>
              <p:cNvGrpSpPr/>
              <p:nvPr/>
            </p:nvGrpSpPr>
            <p:grpSpPr>
              <a:xfrm>
                <a:off x="4512354" y="5116449"/>
                <a:ext cx="343196" cy="206271"/>
                <a:chOff x="4512354" y="5116449"/>
                <a:chExt cx="343196" cy="206271"/>
              </a:xfrm>
            </p:grpSpPr>
            <p:sp>
              <p:nvSpPr>
                <p:cNvPr id="733" name="Google Shape;733;p16"/>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6"/>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6"/>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6" name="Google Shape;736;p16"/>
                <p:cNvGrpSpPr/>
                <p:nvPr/>
              </p:nvGrpSpPr>
              <p:grpSpPr>
                <a:xfrm>
                  <a:off x="4592868" y="5212556"/>
                  <a:ext cx="96807" cy="56007"/>
                  <a:chOff x="4592868" y="5212556"/>
                  <a:chExt cx="96807" cy="56007"/>
                </a:xfrm>
              </p:grpSpPr>
              <p:sp>
                <p:nvSpPr>
                  <p:cNvPr id="737" name="Google Shape;737;p16"/>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8" name="Google Shape;738;p16"/>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39" name="Google Shape;739;p16"/>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16"/>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16"/>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16"/>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16"/>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16"/>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16"/>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6"/>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6"/>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6"/>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6"/>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6"/>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6"/>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6"/>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6"/>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6"/>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6"/>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6"/>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6"/>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6"/>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6"/>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6"/>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6"/>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6"/>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6"/>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6"/>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6"/>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6"/>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6"/>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6"/>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6"/>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6"/>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6"/>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6"/>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6"/>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6"/>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6"/>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6"/>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6"/>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6"/>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6"/>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6"/>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6"/>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6"/>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6"/>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6"/>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6"/>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6"/>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6"/>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6"/>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6"/>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6"/>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6"/>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6"/>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6"/>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6"/>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6"/>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6"/>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6"/>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6"/>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6"/>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6"/>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6"/>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6"/>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03" name="Google Shape;803;p16"/>
              <p:cNvGrpSpPr/>
              <p:nvPr/>
            </p:nvGrpSpPr>
            <p:grpSpPr>
              <a:xfrm>
                <a:off x="4655095" y="4952197"/>
                <a:ext cx="207390" cy="280361"/>
                <a:chOff x="4655095" y="4952197"/>
                <a:chExt cx="207390" cy="280361"/>
              </a:xfrm>
            </p:grpSpPr>
            <p:grpSp>
              <p:nvGrpSpPr>
                <p:cNvPr id="804" name="Google Shape;804;p16"/>
                <p:cNvGrpSpPr/>
                <p:nvPr/>
              </p:nvGrpSpPr>
              <p:grpSpPr>
                <a:xfrm>
                  <a:off x="4655095" y="4952197"/>
                  <a:ext cx="207390" cy="280361"/>
                  <a:chOff x="4655095" y="4952197"/>
                  <a:chExt cx="207390" cy="280361"/>
                </a:xfrm>
              </p:grpSpPr>
              <p:sp>
                <p:nvSpPr>
                  <p:cNvPr id="805" name="Google Shape;805;p16"/>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6"/>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6"/>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6"/>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6"/>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0" name="Google Shape;810;p16"/>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6"/>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6"/>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13" name="Google Shape;813;p16"/>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6"/>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6"/>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6"/>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6"/>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6"/>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16"/>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16"/>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6"/>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6"/>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6"/>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6"/>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6"/>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6"/>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6"/>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6"/>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16"/>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16"/>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6"/>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6"/>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6"/>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6"/>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16"/>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6"/>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6"/>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6"/>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6"/>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6"/>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6"/>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42" name="Google Shape;842;p16"/>
            <p:cNvGrpSpPr/>
            <p:nvPr/>
          </p:nvGrpSpPr>
          <p:grpSpPr>
            <a:xfrm>
              <a:off x="6161836" y="4215479"/>
              <a:ext cx="350682" cy="265782"/>
              <a:chOff x="6621095" y="1452181"/>
              <a:chExt cx="330894" cy="250785"/>
            </a:xfrm>
          </p:grpSpPr>
          <p:sp>
            <p:nvSpPr>
              <p:cNvPr id="843" name="Google Shape;843;p16"/>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6"/>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6"/>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6"/>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6"/>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15"/>
          <p:cNvSpPr txBox="1">
            <a:spLocks noGrp="1"/>
          </p:cNvSpPr>
          <p:nvPr>
            <p:ph type="ctrTitle" idx="4294967295"/>
          </p:nvPr>
        </p:nvSpPr>
        <p:spPr>
          <a:xfrm>
            <a:off x="685800" y="3024000"/>
            <a:ext cx="53664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solidFill>
                  <a:schemeClr val="lt1"/>
                </a:solidFill>
                <a:highlight>
                  <a:schemeClr val="accent1"/>
                </a:highlight>
                <a:latin typeface="Barlow SemiBold"/>
                <a:ea typeface="Barlow SemiBold"/>
                <a:cs typeface="Barlow SemiBold"/>
                <a:sym typeface="Barlow SemiBold"/>
              </a:rPr>
              <a:t>20 Stunden/Monat</a:t>
            </a:r>
            <a:endParaRPr sz="4000">
              <a:solidFill>
                <a:schemeClr val="lt1"/>
              </a:solidFill>
              <a:highlight>
                <a:schemeClr val="accent1"/>
              </a:highlight>
              <a:latin typeface="Barlow SemiBold"/>
              <a:ea typeface="Barlow SemiBold"/>
              <a:cs typeface="Barlow SemiBold"/>
              <a:sym typeface="Barlow SemiBold"/>
            </a:endParaRPr>
          </a:p>
        </p:txBody>
      </p:sp>
      <p:sp>
        <p:nvSpPr>
          <p:cNvPr id="598" name="Google Shape;598;p15"/>
          <p:cNvSpPr txBox="1">
            <a:spLocks noGrp="1"/>
          </p:cNvSpPr>
          <p:nvPr>
            <p:ph type="subTitle" idx="4294967295"/>
          </p:nvPr>
        </p:nvSpPr>
        <p:spPr>
          <a:xfrm>
            <a:off x="4904375" y="3058125"/>
            <a:ext cx="68433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a:t>Zeitersparnis bei über der Hälfte der Befragten</a:t>
            </a:r>
            <a:endParaRPr sz="1600"/>
          </a:p>
        </p:txBody>
      </p:sp>
      <p:sp>
        <p:nvSpPr>
          <p:cNvPr id="599" name="Google Shape;599;p15"/>
          <p:cNvSpPr txBox="1">
            <a:spLocks noGrp="1"/>
          </p:cNvSpPr>
          <p:nvPr>
            <p:ph type="ctrTitle" idx="4294967295"/>
          </p:nvPr>
        </p:nvSpPr>
        <p:spPr>
          <a:xfrm>
            <a:off x="685800" y="1434306"/>
            <a:ext cx="40482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solidFill>
                  <a:schemeClr val="lt1"/>
                </a:solidFill>
                <a:highlight>
                  <a:schemeClr val="accent1"/>
                </a:highlight>
                <a:latin typeface="Barlow SemiBold"/>
                <a:ea typeface="Barlow SemiBold"/>
                <a:cs typeface="Barlow SemiBold"/>
                <a:sym typeface="Barlow SemiBold"/>
              </a:rPr>
              <a:t>~ 50%</a:t>
            </a:r>
            <a:endParaRPr sz="4000">
              <a:solidFill>
                <a:schemeClr val="lt1"/>
              </a:solidFill>
              <a:highlight>
                <a:schemeClr val="accent1"/>
              </a:highlight>
              <a:latin typeface="Barlow SemiBold"/>
              <a:ea typeface="Barlow SemiBold"/>
              <a:cs typeface="Barlow SemiBold"/>
              <a:sym typeface="Barlow SemiBold"/>
            </a:endParaRPr>
          </a:p>
        </p:txBody>
      </p:sp>
      <p:sp>
        <p:nvSpPr>
          <p:cNvPr id="600" name="Google Shape;600;p15"/>
          <p:cNvSpPr txBox="1">
            <a:spLocks noGrp="1"/>
          </p:cNvSpPr>
          <p:nvPr>
            <p:ph type="subTitle" idx="4294967295"/>
          </p:nvPr>
        </p:nvSpPr>
        <p:spPr>
          <a:xfrm>
            <a:off x="2144350" y="1434300"/>
            <a:ext cx="47445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a:t>Wissen nicht über die Dimension der Klimawirkungen </a:t>
            </a:r>
            <a:endParaRPr sz="1600"/>
          </a:p>
        </p:txBody>
      </p:sp>
      <p:sp>
        <p:nvSpPr>
          <p:cNvPr id="601" name="Google Shape;601;p15"/>
          <p:cNvSpPr txBox="1">
            <a:spLocks noGrp="1"/>
          </p:cNvSpPr>
          <p:nvPr>
            <p:ph type="ctrTitle" idx="4294967295"/>
          </p:nvPr>
        </p:nvSpPr>
        <p:spPr>
          <a:xfrm>
            <a:off x="685800" y="2255625"/>
            <a:ext cx="15918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solidFill>
                  <a:schemeClr val="lt1"/>
                </a:solidFill>
                <a:highlight>
                  <a:schemeClr val="accent1"/>
                </a:highlight>
                <a:latin typeface="Barlow SemiBold"/>
                <a:ea typeface="Barlow SemiBold"/>
                <a:cs typeface="Barlow SemiBold"/>
                <a:sym typeface="Barlow SemiBold"/>
              </a:rPr>
              <a:t>&gt; 50 %</a:t>
            </a:r>
            <a:endParaRPr sz="4000">
              <a:solidFill>
                <a:schemeClr val="lt1"/>
              </a:solidFill>
              <a:highlight>
                <a:schemeClr val="accent1"/>
              </a:highlight>
              <a:latin typeface="Barlow SemiBold"/>
              <a:ea typeface="Barlow SemiBold"/>
              <a:cs typeface="Barlow SemiBold"/>
              <a:sym typeface="Barlow SemiBold"/>
            </a:endParaRPr>
          </a:p>
        </p:txBody>
      </p:sp>
      <p:sp>
        <p:nvSpPr>
          <p:cNvPr id="602" name="Google Shape;602;p15"/>
          <p:cNvSpPr txBox="1">
            <a:spLocks noGrp="1"/>
          </p:cNvSpPr>
          <p:nvPr>
            <p:ph type="subTitle" idx="4294967295"/>
          </p:nvPr>
        </p:nvSpPr>
        <p:spPr>
          <a:xfrm>
            <a:off x="2277600" y="2258200"/>
            <a:ext cx="81132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a:t>Der Meetings können auch nach Covid-19 online stattfinden</a:t>
            </a:r>
            <a:endParaRPr sz="1600"/>
          </a:p>
        </p:txBody>
      </p:sp>
      <p:sp>
        <p:nvSpPr>
          <p:cNvPr id="603" name="Google Shape;603;p1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sz="600"/>
              <a:t>5</a:t>
            </a:fld>
            <a:endParaRPr sz="600"/>
          </a:p>
        </p:txBody>
      </p:sp>
      <p:grpSp>
        <p:nvGrpSpPr>
          <p:cNvPr id="604" name="Google Shape;604;p15"/>
          <p:cNvGrpSpPr/>
          <p:nvPr/>
        </p:nvGrpSpPr>
        <p:grpSpPr>
          <a:xfrm>
            <a:off x="7167826" y="1055752"/>
            <a:ext cx="1782756" cy="1850564"/>
            <a:chOff x="2012475" y="393272"/>
            <a:chExt cx="4440240" cy="4609126"/>
          </a:xfrm>
        </p:grpSpPr>
        <p:sp>
          <p:nvSpPr>
            <p:cNvPr id="605" name="Google Shape;605;p15"/>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06" name="Google Shape;606;p15"/>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07" name="Google Shape;607;p15"/>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08" name="Google Shape;608;p15"/>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09" name="Google Shape;609;p15"/>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0" name="Google Shape;610;p15"/>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1" name="Google Shape;611;p15"/>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2" name="Google Shape;612;p15"/>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3" name="Google Shape;613;p15"/>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4" name="Google Shape;614;p15"/>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5" name="Google Shape;615;p15"/>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6" name="Google Shape;616;p15"/>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7" name="Google Shape;617;p15"/>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8" name="Google Shape;618;p15"/>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19" name="Google Shape;619;p15"/>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0" name="Google Shape;620;p15"/>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1" name="Google Shape;621;p15"/>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2" name="Google Shape;622;p15"/>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3" name="Google Shape;623;p15"/>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4" name="Google Shape;624;p15"/>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5" name="Google Shape;625;p15"/>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6" name="Google Shape;626;p15"/>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7" name="Google Shape;627;p15"/>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8" name="Google Shape;628;p15"/>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29" name="Google Shape;629;p15"/>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0" name="Google Shape;630;p15"/>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1" name="Google Shape;631;p15"/>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2" name="Google Shape;632;p15"/>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3" name="Google Shape;633;p15"/>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4" name="Google Shape;634;p15"/>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5" name="Google Shape;635;p15"/>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6" name="Google Shape;636;p15"/>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7" name="Google Shape;637;p15"/>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8" name="Google Shape;638;p15"/>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39" name="Google Shape;639;p15"/>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0" name="Google Shape;640;p15"/>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1" name="Google Shape;641;p15"/>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2" name="Google Shape;642;p15"/>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3" name="Google Shape;643;p15"/>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4" name="Google Shape;644;p15"/>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5" name="Google Shape;645;p15"/>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6" name="Google Shape;646;p15"/>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7" name="Google Shape;647;p15"/>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8" name="Google Shape;648;p15"/>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49" name="Google Shape;649;p15"/>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0" name="Google Shape;650;p15"/>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1" name="Google Shape;651;p15"/>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2" name="Google Shape;652;p15"/>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3" name="Google Shape;653;p15"/>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4" name="Google Shape;654;p15"/>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5" name="Google Shape;655;p15"/>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6" name="Google Shape;656;p15"/>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7" name="Google Shape;657;p15"/>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8" name="Google Shape;658;p15"/>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59" name="Google Shape;659;p15"/>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0" name="Google Shape;660;p15"/>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1" name="Google Shape;661;p15"/>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2" name="Google Shape;662;p15"/>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3" name="Google Shape;663;p15"/>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4" name="Google Shape;664;p15"/>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5" name="Google Shape;665;p15"/>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6" name="Google Shape;666;p15"/>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7" name="Google Shape;667;p15"/>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8" name="Google Shape;668;p15"/>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69" name="Google Shape;669;p15"/>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0" name="Google Shape;670;p15"/>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1" name="Google Shape;671;p15"/>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2" name="Google Shape;672;p15"/>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3" name="Google Shape;673;p15"/>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4" name="Google Shape;674;p15"/>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5" name="Google Shape;675;p15"/>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6" name="Google Shape;676;p15"/>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7" name="Google Shape;677;p15"/>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8" name="Google Shape;678;p15"/>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79" name="Google Shape;679;p15"/>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0" name="Google Shape;680;p15"/>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1" name="Google Shape;681;p15"/>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2" name="Google Shape;682;p15"/>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3" name="Google Shape;683;p15"/>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4" name="Google Shape;684;p15"/>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5" name="Google Shape;685;p15"/>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6" name="Google Shape;686;p15"/>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7" name="Google Shape;687;p15"/>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8" name="Google Shape;688;p15"/>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89" name="Google Shape;689;p15"/>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90" name="Google Shape;690;p15"/>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91" name="Google Shape;691;p15"/>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92" name="Google Shape;692;p15"/>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93" name="Google Shape;693;p15"/>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94" name="Google Shape;694;p15"/>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95" name="Google Shape;695;p15"/>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96" name="Google Shape;696;p15"/>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sp>
          <p:nvSpPr>
            <p:cNvPr id="697" name="Google Shape;697;p15"/>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a:solidFill>
                  <a:srgbClr val="000000"/>
                </a:solidFill>
                <a:latin typeface="Calibri"/>
                <a:ea typeface="Calibri"/>
                <a:cs typeface="Calibri"/>
                <a:sym typeface="Calibri"/>
              </a:endParaRPr>
            </a:p>
          </p:txBody>
        </p:sp>
      </p:grpSp>
      <p:sp>
        <p:nvSpPr>
          <p:cNvPr id="698" name="Google Shape;698;p15"/>
          <p:cNvSpPr txBox="1"/>
          <p:nvPr/>
        </p:nvSpPr>
        <p:spPr>
          <a:xfrm>
            <a:off x="497250" y="185325"/>
            <a:ext cx="8149500" cy="972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200">
                <a:solidFill>
                  <a:schemeClr val="accent2"/>
                </a:solidFill>
                <a:latin typeface="Raleway Thin"/>
                <a:ea typeface="Raleway Thin"/>
                <a:cs typeface="Raleway Thin"/>
                <a:sym typeface="Raleway Thin"/>
              </a:rPr>
              <a:t>Umfrage Digitale Meetings und Klimaschutz 2021</a:t>
            </a:r>
            <a:endParaRPr sz="800"/>
          </a:p>
        </p:txBody>
      </p:sp>
      <p:sp>
        <p:nvSpPr>
          <p:cNvPr id="699" name="Google Shape;699;p15"/>
          <p:cNvSpPr txBox="1"/>
          <p:nvPr/>
        </p:nvSpPr>
        <p:spPr>
          <a:xfrm>
            <a:off x="2653700" y="4724800"/>
            <a:ext cx="5427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t>Download Ergebnisse unter: https://1drv.ms/b/s!AqTeaHhf4JEfvGymULB1SLYjZjdX</a:t>
            </a:r>
            <a:endParaRPr sz="700"/>
          </a:p>
        </p:txBody>
      </p:sp>
      <p:sp>
        <p:nvSpPr>
          <p:cNvPr id="700" name="Google Shape;700;p15"/>
          <p:cNvSpPr txBox="1">
            <a:spLocks noGrp="1"/>
          </p:cNvSpPr>
          <p:nvPr>
            <p:ph type="ctrTitle" idx="4294967295"/>
          </p:nvPr>
        </p:nvSpPr>
        <p:spPr>
          <a:xfrm>
            <a:off x="685800" y="3858050"/>
            <a:ext cx="53664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solidFill>
                  <a:schemeClr val="lt1"/>
                </a:solidFill>
                <a:highlight>
                  <a:schemeClr val="accent1"/>
                </a:highlight>
                <a:latin typeface="Barlow SemiBold"/>
                <a:ea typeface="Barlow SemiBold"/>
                <a:cs typeface="Barlow SemiBold"/>
                <a:sym typeface="Barlow SemiBold"/>
              </a:rPr>
              <a:t>4.700 Euro/Jahr</a:t>
            </a:r>
            <a:endParaRPr sz="4000">
              <a:solidFill>
                <a:schemeClr val="lt1"/>
              </a:solidFill>
              <a:highlight>
                <a:schemeClr val="accent1"/>
              </a:highlight>
              <a:latin typeface="Barlow SemiBold"/>
              <a:ea typeface="Barlow SemiBold"/>
              <a:cs typeface="Barlow SemiBold"/>
              <a:sym typeface="Barlow SemiBold"/>
            </a:endParaRPr>
          </a:p>
        </p:txBody>
      </p:sp>
      <p:sp>
        <p:nvSpPr>
          <p:cNvPr id="701" name="Google Shape;701;p15"/>
          <p:cNvSpPr txBox="1">
            <a:spLocks noGrp="1"/>
          </p:cNvSpPr>
          <p:nvPr>
            <p:ph type="subTitle" idx="4294967295"/>
          </p:nvPr>
        </p:nvSpPr>
        <p:spPr>
          <a:xfrm>
            <a:off x="4478025" y="3858050"/>
            <a:ext cx="68433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600"/>
              <a:t>Direkte Kosten für Dienstreisen je Befragten</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8"/>
          <p:cNvSpPr txBox="1">
            <a:spLocks noGrp="1"/>
          </p:cNvSpPr>
          <p:nvPr>
            <p:ph type="title"/>
          </p:nvPr>
        </p:nvSpPr>
        <p:spPr>
          <a:xfrm>
            <a:off x="457200" y="605600"/>
            <a:ext cx="69261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Ziele </a:t>
            </a:r>
            <a:endParaRPr dirty="0"/>
          </a:p>
        </p:txBody>
      </p:sp>
      <p:sp>
        <p:nvSpPr>
          <p:cNvPr id="862" name="Google Shape;862;p18"/>
          <p:cNvSpPr txBox="1">
            <a:spLocks noGrp="1"/>
          </p:cNvSpPr>
          <p:nvPr>
            <p:ph type="body" idx="1"/>
          </p:nvPr>
        </p:nvSpPr>
        <p:spPr>
          <a:xfrm>
            <a:off x="457200" y="1592575"/>
            <a:ext cx="8138700" cy="3422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dirty="0"/>
              <a:t>Als unabhängige Initiative unterstützen wir Wirtschaft und Gesellschaft beim Thema Klimaschutz durch digitale Meetings durch:</a:t>
            </a:r>
            <a:endParaRPr dirty="0"/>
          </a:p>
          <a:p>
            <a:r>
              <a:rPr lang="de-AT" b="1" dirty="0"/>
              <a:t>Aufzeigen von Kosteneinsparungen und Umwelteffekten</a:t>
            </a:r>
          </a:p>
          <a:p>
            <a:pPr marL="457200" lvl="0" indent="-342900" algn="l" rtl="0">
              <a:spcBef>
                <a:spcPts val="600"/>
              </a:spcBef>
              <a:spcAft>
                <a:spcPts val="0"/>
              </a:spcAft>
              <a:buSzPts val="1800"/>
              <a:buChar char="▸"/>
            </a:pPr>
            <a:r>
              <a:rPr lang="en" dirty="0"/>
              <a:t>Vernetzung &amp; Online-Tagungen</a:t>
            </a:r>
            <a:endParaRPr dirty="0"/>
          </a:p>
          <a:p>
            <a:pPr marL="457200" lvl="0" indent="-342900" algn="l" rtl="0">
              <a:spcBef>
                <a:spcPts val="0"/>
              </a:spcBef>
              <a:spcAft>
                <a:spcPts val="0"/>
              </a:spcAft>
              <a:buSzPts val="1800"/>
              <a:buChar char="▸"/>
            </a:pPr>
            <a:r>
              <a:rPr lang="en" dirty="0"/>
              <a:t>Allianz mit umweltbewussten Unternehmen &amp; Organisationen</a:t>
            </a:r>
            <a:endParaRPr dirty="0"/>
          </a:p>
          <a:p>
            <a:pPr marL="457200" lvl="0" indent="-342900" algn="l" rtl="0">
              <a:spcBef>
                <a:spcPts val="0"/>
              </a:spcBef>
              <a:spcAft>
                <a:spcPts val="0"/>
              </a:spcAft>
              <a:buSzPts val="1800"/>
              <a:buChar char="▸"/>
            </a:pPr>
            <a:r>
              <a:rPr lang="en" dirty="0"/>
              <a:t>Daten &amp; Studien</a:t>
            </a:r>
            <a:endParaRPr dirty="0"/>
          </a:p>
          <a:p>
            <a:pPr marL="457200" lvl="0" indent="-342900" algn="l" rtl="0">
              <a:spcBef>
                <a:spcPts val="0"/>
              </a:spcBef>
              <a:spcAft>
                <a:spcPts val="0"/>
              </a:spcAft>
              <a:buSzPts val="1800"/>
              <a:buChar char="▸"/>
            </a:pPr>
            <a:r>
              <a:rPr lang="en" dirty="0"/>
              <a:t>Praxiswissen zu Tools und Methoden (Reiserichtlinien, Climeet-Rechner)</a:t>
            </a:r>
            <a:endParaRPr dirty="0"/>
          </a:p>
          <a:p>
            <a:pPr marL="457200" lvl="0" indent="-342900" algn="l" rtl="0">
              <a:spcBef>
                <a:spcPts val="0"/>
              </a:spcBef>
              <a:spcAft>
                <a:spcPts val="0"/>
              </a:spcAft>
              <a:buSzPts val="1800"/>
              <a:buChar char="▸"/>
            </a:pPr>
            <a:r>
              <a:rPr lang="en" dirty="0"/>
              <a:t>Innovationen digitaler Meetings &amp; Events</a:t>
            </a:r>
            <a:endParaRPr dirty="0"/>
          </a:p>
          <a:p>
            <a:pPr marL="0" lvl="0" indent="0" algn="l" rtl="0">
              <a:spcBef>
                <a:spcPts val="600"/>
              </a:spcBef>
              <a:spcAft>
                <a:spcPts val="0"/>
              </a:spcAft>
              <a:buNone/>
            </a:pPr>
            <a:endParaRPr dirty="0"/>
          </a:p>
        </p:txBody>
      </p:sp>
      <p:sp>
        <p:nvSpPr>
          <p:cNvPr id="863" name="Google Shape;86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pic>
        <p:nvPicPr>
          <p:cNvPr id="864" name="Google Shape;864;p18"/>
          <p:cNvPicPr preferRelativeResize="0"/>
          <p:nvPr/>
        </p:nvPicPr>
        <p:blipFill rotWithShape="1">
          <a:blip r:embed="rId3">
            <a:alphaModFix/>
          </a:blip>
          <a:srcRect l="26305" t="31138" r="17110" b="29315"/>
          <a:stretch/>
        </p:blipFill>
        <p:spPr>
          <a:xfrm>
            <a:off x="2357925" y="59700"/>
            <a:ext cx="1902949" cy="1329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9"/>
          <p:cNvSpPr txBox="1">
            <a:spLocks noGrp="1"/>
          </p:cNvSpPr>
          <p:nvPr>
            <p:ph type="ctrTitle" idx="4294967295"/>
          </p:nvPr>
        </p:nvSpPr>
        <p:spPr>
          <a:xfrm>
            <a:off x="382106" y="3166289"/>
            <a:ext cx="81906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700" dirty="0">
                <a:solidFill>
                  <a:schemeClr val="lt1"/>
                </a:solidFill>
                <a:highlight>
                  <a:schemeClr val="accent1"/>
                </a:highlight>
                <a:latin typeface="Barlow SemiBold"/>
                <a:ea typeface="Barlow SemiBold"/>
                <a:cs typeface="Barlow SemiBold"/>
                <a:sym typeface="Barlow SemiBold"/>
              </a:rPr>
              <a:t>1% Kosteneinsparungen des Budgets/Umsatzes </a:t>
            </a:r>
            <a:endParaRPr sz="3700" dirty="0">
              <a:solidFill>
                <a:schemeClr val="lt1"/>
              </a:solidFill>
              <a:highlight>
                <a:schemeClr val="accent1"/>
              </a:highlight>
              <a:latin typeface="Barlow SemiBold"/>
              <a:ea typeface="Barlow SemiBold"/>
              <a:cs typeface="Barlow SemiBold"/>
              <a:sym typeface="Barlow SemiBold"/>
            </a:endParaRPr>
          </a:p>
          <a:p>
            <a:pPr marL="0" lvl="0" indent="0" algn="l" rtl="0">
              <a:spcBef>
                <a:spcPts val="0"/>
              </a:spcBef>
              <a:spcAft>
                <a:spcPts val="0"/>
              </a:spcAft>
              <a:buNone/>
            </a:pPr>
            <a:r>
              <a:rPr lang="en" sz="2400" dirty="0">
                <a:solidFill>
                  <a:schemeClr val="lt1"/>
                </a:solidFill>
                <a:highlight>
                  <a:schemeClr val="accent1"/>
                </a:highlight>
                <a:latin typeface="Barlow SemiBold"/>
                <a:ea typeface="Barlow SemiBold"/>
                <a:cs typeface="Barlow SemiBold"/>
                <a:sym typeface="Barlow SemiBold"/>
              </a:rPr>
              <a:t>(150 mio Euro Stadt Wien,30 mio Euro Wr. Stadtwerke)</a:t>
            </a:r>
            <a:endParaRPr sz="3200" dirty="0">
              <a:solidFill>
                <a:schemeClr val="lt1"/>
              </a:solidFill>
              <a:highlight>
                <a:schemeClr val="accent1"/>
              </a:highlight>
              <a:latin typeface="Barlow SemiBold"/>
              <a:ea typeface="Barlow SemiBold"/>
              <a:cs typeface="Barlow SemiBold"/>
              <a:sym typeface="Barlow SemiBold"/>
            </a:endParaRPr>
          </a:p>
        </p:txBody>
      </p:sp>
      <p:sp>
        <p:nvSpPr>
          <p:cNvPr id="870" name="Google Shape;870;p19"/>
          <p:cNvSpPr txBox="1">
            <a:spLocks noGrp="1"/>
          </p:cNvSpPr>
          <p:nvPr>
            <p:ph type="subTitle" idx="4294967295"/>
          </p:nvPr>
        </p:nvSpPr>
        <p:spPr>
          <a:xfrm>
            <a:off x="439650" y="4414650"/>
            <a:ext cx="83655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a:t>2%Reisekosten des Umsatzes/Budgets, bei 50% Online-Meetings in Reiserichtlinien</a:t>
            </a:r>
            <a:endParaRPr sz="1800"/>
          </a:p>
          <a:p>
            <a:pPr marL="0" lvl="0" indent="0" algn="l" rtl="0">
              <a:spcBef>
                <a:spcPts val="600"/>
              </a:spcBef>
              <a:spcAft>
                <a:spcPts val="0"/>
              </a:spcAft>
              <a:buNone/>
            </a:pPr>
            <a:endParaRPr sz="1800"/>
          </a:p>
        </p:txBody>
      </p:sp>
      <p:sp>
        <p:nvSpPr>
          <p:cNvPr id="871" name="Google Shape;871;p19"/>
          <p:cNvSpPr txBox="1">
            <a:spLocks noGrp="1"/>
          </p:cNvSpPr>
          <p:nvPr>
            <p:ph type="ctrTitle" idx="4294967295"/>
          </p:nvPr>
        </p:nvSpPr>
        <p:spPr>
          <a:xfrm>
            <a:off x="439650" y="208125"/>
            <a:ext cx="70902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6000">
                <a:solidFill>
                  <a:schemeClr val="lt1"/>
                </a:solidFill>
                <a:highlight>
                  <a:schemeClr val="accent1"/>
                </a:highlight>
                <a:latin typeface="Barlow SemiBold"/>
                <a:ea typeface="Barlow SemiBold"/>
                <a:cs typeface="Barlow SemiBold"/>
                <a:sym typeface="Barlow SemiBold"/>
              </a:rPr>
              <a:t>Vorteile &amp; Nutzen</a:t>
            </a:r>
            <a:endParaRPr sz="6000">
              <a:solidFill>
                <a:schemeClr val="lt1"/>
              </a:solidFill>
              <a:highlight>
                <a:schemeClr val="accent1"/>
              </a:highlight>
              <a:latin typeface="Barlow SemiBold"/>
              <a:ea typeface="Barlow SemiBold"/>
              <a:cs typeface="Barlow SemiBold"/>
              <a:sym typeface="Barlow SemiBold"/>
            </a:endParaRPr>
          </a:p>
        </p:txBody>
      </p:sp>
      <p:sp>
        <p:nvSpPr>
          <p:cNvPr id="872" name="Google Shape;872;p19"/>
          <p:cNvSpPr txBox="1">
            <a:spLocks noGrp="1"/>
          </p:cNvSpPr>
          <p:nvPr>
            <p:ph type="ctrTitle" idx="4294967295"/>
          </p:nvPr>
        </p:nvSpPr>
        <p:spPr>
          <a:xfrm>
            <a:off x="439650" y="1431100"/>
            <a:ext cx="8264700" cy="8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700">
                <a:solidFill>
                  <a:schemeClr val="lt1"/>
                </a:solidFill>
                <a:highlight>
                  <a:schemeClr val="accent1"/>
                </a:highlight>
                <a:latin typeface="Barlow SemiBold"/>
                <a:ea typeface="Barlow SemiBold"/>
                <a:cs typeface="Barlow SemiBold"/>
                <a:sym typeface="Barlow SemiBold"/>
              </a:rPr>
              <a:t>Minus 50% CO2 ohne Investitionskosten</a:t>
            </a:r>
            <a:r>
              <a:rPr lang="en">
                <a:solidFill>
                  <a:schemeClr val="lt1"/>
                </a:solidFill>
                <a:highlight>
                  <a:schemeClr val="accent1"/>
                </a:highlight>
                <a:latin typeface="Barlow SemiBold"/>
                <a:ea typeface="Barlow SemiBold"/>
                <a:cs typeface="Barlow SemiBold"/>
                <a:sym typeface="Barlow SemiBold"/>
              </a:rPr>
              <a:t> </a:t>
            </a:r>
            <a:endParaRPr>
              <a:solidFill>
                <a:schemeClr val="lt1"/>
              </a:solidFill>
              <a:highlight>
                <a:schemeClr val="accent1"/>
              </a:highlight>
              <a:latin typeface="Barlow SemiBold"/>
              <a:ea typeface="Barlow SemiBold"/>
              <a:cs typeface="Barlow SemiBold"/>
              <a:sym typeface="Barlow SemiBold"/>
            </a:endParaRPr>
          </a:p>
        </p:txBody>
      </p:sp>
      <p:sp>
        <p:nvSpPr>
          <p:cNvPr id="873" name="Google Shape;873;p19"/>
          <p:cNvSpPr txBox="1">
            <a:spLocks noGrp="1"/>
          </p:cNvSpPr>
          <p:nvPr>
            <p:ph type="subTitle" idx="4294967295"/>
          </p:nvPr>
        </p:nvSpPr>
        <p:spPr>
          <a:xfrm>
            <a:off x="439650" y="2029525"/>
            <a:ext cx="8420100" cy="463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a:t>Typische Dienstleistungsorganisation, bei 50% Online-Meetings in Reiserichtlinien</a:t>
            </a:r>
            <a:endParaRPr sz="1800"/>
          </a:p>
        </p:txBody>
      </p:sp>
      <p:sp>
        <p:nvSpPr>
          <p:cNvPr id="874" name="Google Shape;874;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875" name="Google Shape;875;p19"/>
          <p:cNvGrpSpPr/>
          <p:nvPr/>
        </p:nvGrpSpPr>
        <p:grpSpPr>
          <a:xfrm>
            <a:off x="7323176" y="208127"/>
            <a:ext cx="1782756" cy="1850564"/>
            <a:chOff x="2012475" y="393272"/>
            <a:chExt cx="4440240" cy="4609126"/>
          </a:xfrm>
        </p:grpSpPr>
        <p:sp>
          <p:nvSpPr>
            <p:cNvPr id="876" name="Google Shape;876;p19"/>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19"/>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19"/>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19"/>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19"/>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19"/>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19"/>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19"/>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19"/>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19"/>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19"/>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19"/>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19"/>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19"/>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19"/>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19"/>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19"/>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19"/>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19"/>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19"/>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19"/>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19"/>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19"/>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19"/>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19"/>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19"/>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19"/>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9"/>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9"/>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5" name="Google Shape;905;p19"/>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6" name="Google Shape;906;p19"/>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9"/>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19"/>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19"/>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9"/>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19"/>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19"/>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19"/>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19"/>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19"/>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19"/>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9"/>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9"/>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19"/>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19"/>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9"/>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19"/>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19"/>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9"/>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9"/>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19"/>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19"/>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9"/>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19"/>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19"/>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19"/>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19"/>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19"/>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19"/>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19"/>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19"/>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19"/>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19"/>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19"/>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19"/>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19"/>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19"/>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19"/>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19"/>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19"/>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19"/>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19"/>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19"/>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19"/>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19"/>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19"/>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19"/>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19"/>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19"/>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19"/>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19"/>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19"/>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19"/>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19"/>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19"/>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19"/>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19"/>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19"/>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19"/>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19"/>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19"/>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19"/>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19"/>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20"/>
          <p:cNvSpPr txBox="1">
            <a:spLocks noGrp="1"/>
          </p:cNvSpPr>
          <p:nvPr>
            <p:ph type="title"/>
          </p:nvPr>
        </p:nvSpPr>
        <p:spPr>
          <a:xfrm>
            <a:off x="457200" y="605600"/>
            <a:ext cx="6914400"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Roadmap &amp; Projekte</a:t>
            </a:r>
            <a:endParaRPr/>
          </a:p>
        </p:txBody>
      </p:sp>
      <p:sp>
        <p:nvSpPr>
          <p:cNvPr id="974" name="Google Shape;974;p2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975" name="Google Shape;975;p20"/>
          <p:cNvGrpSpPr/>
          <p:nvPr/>
        </p:nvGrpSpPr>
        <p:grpSpPr>
          <a:xfrm>
            <a:off x="386575" y="1650350"/>
            <a:ext cx="2142806" cy="2588413"/>
            <a:chOff x="1001282" y="1574017"/>
            <a:chExt cx="1916643" cy="2315218"/>
          </a:xfrm>
        </p:grpSpPr>
        <p:sp>
          <p:nvSpPr>
            <p:cNvPr id="976" name="Google Shape;976;p20"/>
            <p:cNvSpPr txBox="1"/>
            <p:nvPr/>
          </p:nvSpPr>
          <p:spPr>
            <a:xfrm>
              <a:off x="1001283" y="1574017"/>
              <a:ext cx="1256700" cy="2412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r>
                <a:rPr lang="en" sz="800">
                  <a:solidFill>
                    <a:schemeClr val="accent2"/>
                  </a:solidFill>
                  <a:latin typeface="Barlow"/>
                  <a:ea typeface="Barlow"/>
                  <a:cs typeface="Barlow"/>
                  <a:sym typeface="Barlow"/>
                </a:rPr>
                <a:t>1. Halbjahr  2021</a:t>
              </a:r>
              <a:endParaRPr sz="800">
                <a:solidFill>
                  <a:schemeClr val="accent2"/>
                </a:solidFill>
                <a:latin typeface="Barlow"/>
                <a:ea typeface="Barlow"/>
                <a:cs typeface="Barlow"/>
                <a:sym typeface="Barlow"/>
              </a:endParaRPr>
            </a:p>
          </p:txBody>
        </p:sp>
        <p:sp>
          <p:nvSpPr>
            <p:cNvPr id="977" name="Google Shape;977;p20"/>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chemeClr val="accent2"/>
                  </a:solidFill>
                  <a:latin typeface="Barlow"/>
                  <a:ea typeface="Barlow"/>
                  <a:cs typeface="Barlow"/>
                  <a:sym typeface="Barlow"/>
                </a:rPr>
                <a:t>Ziel: Daten und Vernetzung</a:t>
              </a:r>
              <a:endParaRPr sz="1200" b="1">
                <a:solidFill>
                  <a:schemeClr val="accent2"/>
                </a:solidFill>
                <a:latin typeface="Barlow"/>
                <a:ea typeface="Barlow"/>
                <a:cs typeface="Barlow"/>
                <a:sym typeface="Barlow"/>
              </a:endParaRPr>
            </a:p>
          </p:txBody>
        </p:sp>
        <p:sp>
          <p:nvSpPr>
            <p:cNvPr id="978" name="Google Shape;978;p20"/>
            <p:cNvSpPr txBox="1"/>
            <p:nvPr/>
          </p:nvSpPr>
          <p:spPr>
            <a:xfrm>
              <a:off x="1001282" y="3151834"/>
              <a:ext cx="1897200" cy="7374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chemeClr val="accent2"/>
                </a:buClr>
                <a:buSzPts val="1200"/>
                <a:buFont typeface="Barlow"/>
                <a:buAutoNum type="arabicPeriod"/>
              </a:pPr>
              <a:r>
                <a:rPr lang="en" sz="1200">
                  <a:solidFill>
                    <a:schemeClr val="accent2"/>
                  </a:solidFill>
                  <a:latin typeface="Barlow"/>
                  <a:ea typeface="Barlow"/>
                  <a:cs typeface="Barlow"/>
                  <a:sym typeface="Barlow"/>
                </a:rPr>
                <a:t>Umfrage Klimaschutz &amp; digitale Meetings</a:t>
              </a:r>
              <a:endParaRPr sz="1200">
                <a:solidFill>
                  <a:schemeClr val="accent2"/>
                </a:solidFill>
                <a:latin typeface="Barlow"/>
                <a:ea typeface="Barlow"/>
                <a:cs typeface="Barlow"/>
                <a:sym typeface="Barlow"/>
              </a:endParaRPr>
            </a:p>
            <a:p>
              <a:pPr marL="457200" lvl="0" indent="-304800" algn="l" rtl="0">
                <a:lnSpc>
                  <a:spcPct val="100000"/>
                </a:lnSpc>
                <a:spcBef>
                  <a:spcPts val="0"/>
                </a:spcBef>
                <a:spcAft>
                  <a:spcPts val="0"/>
                </a:spcAft>
                <a:buClr>
                  <a:schemeClr val="accent2"/>
                </a:buClr>
                <a:buSzPts val="1200"/>
                <a:buFont typeface="Barlow"/>
                <a:buAutoNum type="arabicPeriod"/>
              </a:pPr>
              <a:r>
                <a:rPr lang="en" sz="1200">
                  <a:solidFill>
                    <a:schemeClr val="accent2"/>
                  </a:solidFill>
                  <a:latin typeface="Barlow"/>
                  <a:ea typeface="Barlow"/>
                  <a:cs typeface="Barlow"/>
                  <a:sym typeface="Barlow"/>
                </a:rPr>
                <a:t>Innovationsworkshop </a:t>
              </a:r>
              <a:endParaRPr sz="1200">
                <a:solidFill>
                  <a:schemeClr val="accent2"/>
                </a:solidFill>
                <a:latin typeface="Barlow"/>
                <a:ea typeface="Barlow"/>
                <a:cs typeface="Barlow"/>
                <a:sym typeface="Barlow"/>
              </a:endParaRPr>
            </a:p>
            <a:p>
              <a:pPr marL="457200" lvl="0" indent="-304800" algn="l" rtl="0">
                <a:lnSpc>
                  <a:spcPct val="100000"/>
                </a:lnSpc>
                <a:spcBef>
                  <a:spcPts val="0"/>
                </a:spcBef>
                <a:spcAft>
                  <a:spcPts val="0"/>
                </a:spcAft>
                <a:buClr>
                  <a:schemeClr val="accent2"/>
                </a:buClr>
                <a:buSzPts val="1200"/>
                <a:buFont typeface="Barlow"/>
                <a:buAutoNum type="arabicPeriod"/>
              </a:pPr>
              <a:r>
                <a:rPr lang="en" sz="1200">
                  <a:solidFill>
                    <a:schemeClr val="accent2"/>
                  </a:solidFill>
                  <a:latin typeface="Barlow"/>
                  <a:ea typeface="Barlow"/>
                  <a:cs typeface="Barlow"/>
                  <a:sym typeface="Barlow"/>
                </a:rPr>
                <a:t>Kooperationen starten</a:t>
              </a:r>
              <a:endParaRPr sz="1200">
                <a:solidFill>
                  <a:schemeClr val="accent2"/>
                </a:solidFill>
                <a:latin typeface="Barlow"/>
                <a:ea typeface="Barlow"/>
                <a:cs typeface="Barlow"/>
                <a:sym typeface="Barlow"/>
              </a:endParaRPr>
            </a:p>
          </p:txBody>
        </p:sp>
        <p:cxnSp>
          <p:nvCxnSpPr>
            <p:cNvPr id="979" name="Google Shape;979;p20"/>
            <p:cNvCxnSpPr/>
            <p:nvPr/>
          </p:nvCxnSpPr>
          <p:spPr>
            <a:xfrm>
              <a:off x="2180202" y="1695421"/>
              <a:ext cx="718500" cy="741900"/>
            </a:xfrm>
            <a:prstGeom prst="straightConnector1">
              <a:avLst/>
            </a:prstGeom>
            <a:noFill/>
            <a:ln w="9525" cap="flat" cmpd="sng">
              <a:solidFill>
                <a:schemeClr val="accent1"/>
              </a:solidFill>
              <a:prstDash val="solid"/>
              <a:round/>
              <a:headEnd type="none" w="sm" len="sm"/>
              <a:tailEnd type="none" w="sm" len="sm"/>
            </a:ln>
          </p:spPr>
        </p:cxnSp>
        <p:sp>
          <p:nvSpPr>
            <p:cNvPr id="980" name="Google Shape;980;p20"/>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81" name="Google Shape;981;p20"/>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20"/>
          <p:cNvGrpSpPr/>
          <p:nvPr/>
        </p:nvGrpSpPr>
        <p:grpSpPr>
          <a:xfrm>
            <a:off x="2301876" y="1650350"/>
            <a:ext cx="2238206" cy="2588413"/>
            <a:chOff x="1005537" y="1574017"/>
            <a:chExt cx="2001973" cy="2315218"/>
          </a:xfrm>
        </p:grpSpPr>
        <p:sp>
          <p:nvSpPr>
            <p:cNvPr id="983" name="Google Shape;983;p20"/>
            <p:cNvSpPr txBox="1"/>
            <p:nvPr/>
          </p:nvSpPr>
          <p:spPr>
            <a:xfrm>
              <a:off x="1005537" y="1574017"/>
              <a:ext cx="1212600" cy="2412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r>
                <a:rPr lang="en" sz="800">
                  <a:solidFill>
                    <a:schemeClr val="accent2"/>
                  </a:solidFill>
                  <a:latin typeface="Barlow"/>
                  <a:ea typeface="Barlow"/>
                  <a:cs typeface="Barlow"/>
                  <a:sym typeface="Barlow"/>
                </a:rPr>
                <a:t>2. Halbjahr  2021</a:t>
              </a:r>
              <a:endParaRPr sz="800">
                <a:solidFill>
                  <a:schemeClr val="accent2"/>
                </a:solidFill>
                <a:latin typeface="Barlow"/>
                <a:ea typeface="Barlow"/>
                <a:cs typeface="Barlow"/>
                <a:sym typeface="Barlow"/>
              </a:endParaRPr>
            </a:p>
          </p:txBody>
        </p:sp>
        <p:sp>
          <p:nvSpPr>
            <p:cNvPr id="984" name="Google Shape;984;p20"/>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chemeClr val="accent2"/>
                  </a:solidFill>
                  <a:latin typeface="Barlow"/>
                  <a:ea typeface="Barlow"/>
                  <a:cs typeface="Barlow"/>
                  <a:sym typeface="Barlow"/>
                </a:rPr>
                <a:t>Ziel: Tools &amp; Ratgeber</a:t>
              </a:r>
              <a:endParaRPr sz="1200" b="1">
                <a:solidFill>
                  <a:schemeClr val="accent2"/>
                </a:solidFill>
                <a:latin typeface="Barlow"/>
                <a:ea typeface="Barlow"/>
                <a:cs typeface="Barlow"/>
                <a:sym typeface="Barlow"/>
              </a:endParaRPr>
            </a:p>
          </p:txBody>
        </p:sp>
        <p:sp>
          <p:nvSpPr>
            <p:cNvPr id="985" name="Google Shape;985;p20"/>
            <p:cNvSpPr txBox="1"/>
            <p:nvPr/>
          </p:nvSpPr>
          <p:spPr>
            <a:xfrm>
              <a:off x="1063809" y="3151834"/>
              <a:ext cx="1943700" cy="737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accent2"/>
                </a:buClr>
                <a:buSzPts val="1200"/>
                <a:buFont typeface="Barlow"/>
                <a:buAutoNum type="arabicPeriod"/>
              </a:pPr>
              <a:r>
                <a:rPr lang="en" sz="1200">
                  <a:solidFill>
                    <a:schemeClr val="accent2"/>
                  </a:solidFill>
                  <a:latin typeface="Barlow"/>
                  <a:ea typeface="Barlow"/>
                  <a:cs typeface="Barlow"/>
                  <a:sym typeface="Barlow"/>
                </a:rPr>
                <a:t>Online-Tagung</a:t>
              </a:r>
              <a:endParaRPr sz="1200">
                <a:solidFill>
                  <a:schemeClr val="accent2"/>
                </a:solidFill>
                <a:latin typeface="Barlow"/>
                <a:ea typeface="Barlow"/>
                <a:cs typeface="Barlow"/>
                <a:sym typeface="Barlow"/>
              </a:endParaRPr>
            </a:p>
            <a:p>
              <a:pPr marL="457200" lvl="0" indent="-304800" algn="l" rtl="0">
                <a:lnSpc>
                  <a:spcPct val="115000"/>
                </a:lnSpc>
                <a:spcBef>
                  <a:spcPts val="0"/>
                </a:spcBef>
                <a:spcAft>
                  <a:spcPts val="0"/>
                </a:spcAft>
                <a:buClr>
                  <a:schemeClr val="accent2"/>
                </a:buClr>
                <a:buSzPts val="1200"/>
                <a:buFont typeface="Barlow"/>
                <a:buAutoNum type="arabicPeriod"/>
              </a:pPr>
              <a:r>
                <a:rPr lang="en" sz="1200">
                  <a:solidFill>
                    <a:schemeClr val="accent2"/>
                  </a:solidFill>
                  <a:latin typeface="Barlow"/>
                  <a:ea typeface="Barlow"/>
                  <a:cs typeface="Barlow"/>
                  <a:sym typeface="Barlow"/>
                </a:rPr>
                <a:t>Prototyp Climeet-Rechner, Muster Reiserichtlinien</a:t>
              </a:r>
              <a:endParaRPr sz="1200">
                <a:solidFill>
                  <a:schemeClr val="accent2"/>
                </a:solidFill>
                <a:latin typeface="Barlow"/>
                <a:ea typeface="Barlow"/>
                <a:cs typeface="Barlow"/>
                <a:sym typeface="Barlow"/>
              </a:endParaRPr>
            </a:p>
            <a:p>
              <a:pPr marL="457200" lvl="0" indent="-304800" algn="l" rtl="0">
                <a:lnSpc>
                  <a:spcPct val="115000"/>
                </a:lnSpc>
                <a:spcBef>
                  <a:spcPts val="0"/>
                </a:spcBef>
                <a:spcAft>
                  <a:spcPts val="0"/>
                </a:spcAft>
                <a:buClr>
                  <a:schemeClr val="accent2"/>
                </a:buClr>
                <a:buSzPts val="1200"/>
                <a:buFont typeface="Barlow"/>
                <a:buAutoNum type="arabicPeriod"/>
              </a:pPr>
              <a:r>
                <a:rPr lang="en" sz="1200">
                  <a:solidFill>
                    <a:schemeClr val="accent2"/>
                  </a:solidFill>
                  <a:latin typeface="Barlow"/>
                  <a:ea typeface="Barlow"/>
                  <a:cs typeface="Barlow"/>
                  <a:sym typeface="Barlow"/>
                </a:rPr>
                <a:t>Kooperation ausbauen</a:t>
              </a:r>
              <a:endParaRPr sz="1200">
                <a:solidFill>
                  <a:schemeClr val="accent2"/>
                </a:solidFill>
                <a:latin typeface="Barlow"/>
                <a:ea typeface="Barlow"/>
                <a:cs typeface="Barlow"/>
                <a:sym typeface="Barlow"/>
              </a:endParaRPr>
            </a:p>
          </p:txBody>
        </p:sp>
        <p:cxnSp>
          <p:nvCxnSpPr>
            <p:cNvPr id="986" name="Google Shape;986;p20"/>
            <p:cNvCxnSpPr/>
            <p:nvPr/>
          </p:nvCxnSpPr>
          <p:spPr>
            <a:xfrm>
              <a:off x="2180202" y="1695421"/>
              <a:ext cx="718500" cy="741900"/>
            </a:xfrm>
            <a:prstGeom prst="straightConnector1">
              <a:avLst/>
            </a:prstGeom>
            <a:noFill/>
            <a:ln w="9525" cap="flat" cmpd="sng">
              <a:solidFill>
                <a:schemeClr val="accent1"/>
              </a:solidFill>
              <a:prstDash val="solid"/>
              <a:round/>
              <a:headEnd type="none" w="sm" len="sm"/>
              <a:tailEnd type="none" w="sm" len="sm"/>
            </a:ln>
          </p:spPr>
        </p:cxnSp>
        <p:sp>
          <p:nvSpPr>
            <p:cNvPr id="987" name="Google Shape;987;p20"/>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88" name="Google Shape;988;p20"/>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20"/>
          <p:cNvGrpSpPr/>
          <p:nvPr/>
        </p:nvGrpSpPr>
        <p:grpSpPr>
          <a:xfrm>
            <a:off x="4302291" y="1649564"/>
            <a:ext cx="2051418" cy="2588399"/>
            <a:chOff x="1083025" y="1574025"/>
            <a:chExt cx="1834900" cy="2315205"/>
          </a:xfrm>
        </p:grpSpPr>
        <p:sp>
          <p:nvSpPr>
            <p:cNvPr id="990" name="Google Shape;990;p20"/>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dk2"/>
                  </a:solidFill>
                  <a:latin typeface="Barlow"/>
                  <a:ea typeface="Barlow"/>
                  <a:cs typeface="Barlow"/>
                  <a:sym typeface="Barlow"/>
                </a:rPr>
                <a:t>2022</a:t>
              </a:r>
              <a:endParaRPr sz="800">
                <a:solidFill>
                  <a:schemeClr val="dk2"/>
                </a:solidFill>
                <a:latin typeface="Barlow"/>
                <a:ea typeface="Barlow"/>
                <a:cs typeface="Barlow"/>
                <a:sym typeface="Barlow"/>
              </a:endParaRPr>
            </a:p>
          </p:txBody>
        </p:sp>
        <p:sp>
          <p:nvSpPr>
            <p:cNvPr id="991" name="Google Shape;991;p20"/>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chemeClr val="dk2"/>
                  </a:solidFill>
                  <a:latin typeface="Barlow"/>
                  <a:ea typeface="Barlow"/>
                  <a:cs typeface="Barlow"/>
                  <a:sym typeface="Barlow"/>
                </a:rPr>
                <a:t>Ziel: Ausbau Initiative</a:t>
              </a:r>
              <a:endParaRPr sz="1200" b="1">
                <a:solidFill>
                  <a:schemeClr val="dk2"/>
                </a:solidFill>
                <a:latin typeface="Barlow"/>
                <a:ea typeface="Barlow"/>
                <a:cs typeface="Barlow"/>
                <a:sym typeface="Barlow"/>
              </a:endParaRPr>
            </a:p>
          </p:txBody>
        </p:sp>
        <p:sp>
          <p:nvSpPr>
            <p:cNvPr id="992" name="Google Shape;992;p20"/>
            <p:cNvSpPr txBox="1"/>
            <p:nvPr/>
          </p:nvSpPr>
          <p:spPr>
            <a:xfrm>
              <a:off x="1131647" y="3151830"/>
              <a:ext cx="1730400" cy="737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2"/>
                </a:buClr>
                <a:buSzPts val="1200"/>
                <a:buFont typeface="Barlow"/>
                <a:buAutoNum type="arabicPeriod"/>
              </a:pPr>
              <a:r>
                <a:rPr lang="en" sz="1200">
                  <a:solidFill>
                    <a:schemeClr val="dk2"/>
                  </a:solidFill>
                  <a:latin typeface="Barlow"/>
                  <a:ea typeface="Barlow"/>
                  <a:cs typeface="Barlow"/>
                  <a:sym typeface="Barlow"/>
                </a:rPr>
                <a:t>Launch Online-Tools</a:t>
              </a:r>
              <a:endParaRPr sz="1200">
                <a:solidFill>
                  <a:schemeClr val="dk2"/>
                </a:solidFill>
                <a:latin typeface="Barlow"/>
                <a:ea typeface="Barlow"/>
                <a:cs typeface="Barlow"/>
                <a:sym typeface="Barlow"/>
              </a:endParaRPr>
            </a:p>
            <a:p>
              <a:pPr marL="457200" lvl="0" indent="-304800" algn="l" rtl="0">
                <a:lnSpc>
                  <a:spcPct val="115000"/>
                </a:lnSpc>
                <a:spcBef>
                  <a:spcPts val="0"/>
                </a:spcBef>
                <a:spcAft>
                  <a:spcPts val="0"/>
                </a:spcAft>
                <a:buClr>
                  <a:schemeClr val="dk2"/>
                </a:buClr>
                <a:buSzPts val="1200"/>
                <a:buFont typeface="Barlow"/>
                <a:buAutoNum type="arabicPeriod"/>
              </a:pPr>
              <a:r>
                <a:rPr lang="en" sz="1200">
                  <a:solidFill>
                    <a:schemeClr val="dk2"/>
                  </a:solidFill>
                  <a:latin typeface="Barlow"/>
                  <a:ea typeface="Barlow"/>
                  <a:cs typeface="Barlow"/>
                  <a:sym typeface="Barlow"/>
                </a:rPr>
                <a:t>Zertifikat: Digital Meeting Champion</a:t>
              </a:r>
              <a:endParaRPr sz="1200">
                <a:solidFill>
                  <a:schemeClr val="dk2"/>
                </a:solidFill>
                <a:latin typeface="Barlow"/>
                <a:ea typeface="Barlow"/>
                <a:cs typeface="Barlow"/>
                <a:sym typeface="Barlow"/>
              </a:endParaRPr>
            </a:p>
            <a:p>
              <a:pPr marL="457200" lvl="0" indent="-304800" algn="l" rtl="0">
                <a:lnSpc>
                  <a:spcPct val="115000"/>
                </a:lnSpc>
                <a:spcBef>
                  <a:spcPts val="0"/>
                </a:spcBef>
                <a:spcAft>
                  <a:spcPts val="0"/>
                </a:spcAft>
                <a:buClr>
                  <a:schemeClr val="dk2"/>
                </a:buClr>
                <a:buSzPts val="1200"/>
                <a:buFont typeface="Barlow"/>
                <a:buAutoNum type="arabicPeriod"/>
              </a:pPr>
              <a:r>
                <a:rPr lang="en" sz="1200">
                  <a:solidFill>
                    <a:schemeClr val="dk2"/>
                  </a:solidFill>
                  <a:latin typeface="Barlow"/>
                  <a:ea typeface="Barlow"/>
                  <a:cs typeface="Barlow"/>
                  <a:sym typeface="Barlow"/>
                </a:rPr>
                <a:t>100 Kooperationen </a:t>
              </a:r>
              <a:endParaRPr sz="1200">
                <a:solidFill>
                  <a:schemeClr val="dk2"/>
                </a:solidFill>
                <a:latin typeface="Barlow"/>
                <a:ea typeface="Barlow"/>
                <a:cs typeface="Barlow"/>
                <a:sym typeface="Barlow"/>
              </a:endParaRPr>
            </a:p>
          </p:txBody>
        </p:sp>
        <p:cxnSp>
          <p:nvCxnSpPr>
            <p:cNvPr id="993" name="Google Shape;993;p20"/>
            <p:cNvCxnSpPr/>
            <p:nvPr/>
          </p:nvCxnSpPr>
          <p:spPr>
            <a:xfrm>
              <a:off x="2180202" y="1695421"/>
              <a:ext cx="718500" cy="741900"/>
            </a:xfrm>
            <a:prstGeom prst="straightConnector1">
              <a:avLst/>
            </a:prstGeom>
            <a:noFill/>
            <a:ln w="9525" cap="flat" cmpd="sng">
              <a:solidFill>
                <a:srgbClr val="DADCE5"/>
              </a:solidFill>
              <a:prstDash val="solid"/>
              <a:round/>
              <a:headEnd type="none" w="sm" len="sm"/>
              <a:tailEnd type="none" w="sm" len="sm"/>
            </a:ln>
          </p:spPr>
        </p:cxnSp>
        <p:sp>
          <p:nvSpPr>
            <p:cNvPr id="994" name="Google Shape;994;p20"/>
            <p:cNvSpPr/>
            <p:nvPr/>
          </p:nvSpPr>
          <p:spPr>
            <a:xfrm flipH="1">
              <a:off x="1083025" y="2306625"/>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95" name="Google Shape;995;p20"/>
            <p:cNvSpPr/>
            <p:nvPr/>
          </p:nvSpPr>
          <p:spPr>
            <a:xfrm>
              <a:off x="1083125" y="2460449"/>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20"/>
          <p:cNvGrpSpPr/>
          <p:nvPr/>
        </p:nvGrpSpPr>
        <p:grpSpPr>
          <a:xfrm>
            <a:off x="6217659" y="1649551"/>
            <a:ext cx="2051418" cy="2588387"/>
            <a:chOff x="1083025" y="1574025"/>
            <a:chExt cx="1834900" cy="2315194"/>
          </a:xfrm>
        </p:grpSpPr>
        <p:sp>
          <p:nvSpPr>
            <p:cNvPr id="997" name="Google Shape;997;p20"/>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chemeClr val="dk2"/>
                  </a:solidFill>
                  <a:latin typeface="Barlow"/>
                  <a:ea typeface="Barlow"/>
                  <a:cs typeface="Barlow"/>
                  <a:sym typeface="Barlow"/>
                </a:rPr>
                <a:t>2023</a:t>
              </a:r>
              <a:endParaRPr sz="800">
                <a:solidFill>
                  <a:schemeClr val="dk2"/>
                </a:solidFill>
                <a:latin typeface="Barlow"/>
                <a:ea typeface="Barlow"/>
                <a:cs typeface="Barlow"/>
                <a:sym typeface="Barlow"/>
              </a:endParaRPr>
            </a:p>
          </p:txBody>
        </p:sp>
        <p:sp>
          <p:nvSpPr>
            <p:cNvPr id="998" name="Google Shape;998;p20"/>
            <p:cNvSpPr txBox="1"/>
            <p:nvPr/>
          </p:nvSpPr>
          <p:spPr>
            <a:xfrm>
              <a:off x="1148938" y="2695021"/>
              <a:ext cx="17244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200" b="1">
                  <a:solidFill>
                    <a:schemeClr val="dk2"/>
                  </a:solidFill>
                  <a:latin typeface="Barlow"/>
                  <a:ea typeface="Barlow"/>
                  <a:cs typeface="Barlow"/>
                  <a:sym typeface="Barlow"/>
                </a:rPr>
                <a:t>Ziel: Internationalisierung </a:t>
              </a:r>
              <a:endParaRPr sz="1200" b="1">
                <a:solidFill>
                  <a:schemeClr val="dk2"/>
                </a:solidFill>
                <a:latin typeface="Barlow"/>
                <a:ea typeface="Barlow"/>
                <a:cs typeface="Barlow"/>
                <a:sym typeface="Barlow"/>
              </a:endParaRPr>
            </a:p>
          </p:txBody>
        </p:sp>
        <p:sp>
          <p:nvSpPr>
            <p:cNvPr id="999" name="Google Shape;999;p20"/>
            <p:cNvSpPr txBox="1"/>
            <p:nvPr/>
          </p:nvSpPr>
          <p:spPr>
            <a:xfrm>
              <a:off x="1083105" y="3151819"/>
              <a:ext cx="1834800" cy="737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2"/>
                </a:buClr>
                <a:buSzPts val="1200"/>
                <a:buFont typeface="Barlow"/>
                <a:buAutoNum type="arabicPeriod"/>
              </a:pPr>
              <a:r>
                <a:rPr lang="en" sz="1200">
                  <a:solidFill>
                    <a:schemeClr val="dk2"/>
                  </a:solidFill>
                  <a:latin typeface="Barlow"/>
                  <a:ea typeface="Barlow"/>
                  <a:cs typeface="Barlow"/>
                  <a:sym typeface="Barlow"/>
                </a:rPr>
                <a:t>Konferenz: Zukunft digitaler Meetings</a:t>
              </a:r>
              <a:endParaRPr sz="1200">
                <a:solidFill>
                  <a:schemeClr val="dk2"/>
                </a:solidFill>
                <a:latin typeface="Barlow"/>
                <a:ea typeface="Barlow"/>
                <a:cs typeface="Barlow"/>
                <a:sym typeface="Barlow"/>
              </a:endParaRPr>
            </a:p>
            <a:p>
              <a:pPr marL="457200" lvl="0" indent="-304800" algn="l" rtl="0">
                <a:lnSpc>
                  <a:spcPct val="115000"/>
                </a:lnSpc>
                <a:spcBef>
                  <a:spcPts val="0"/>
                </a:spcBef>
                <a:spcAft>
                  <a:spcPts val="0"/>
                </a:spcAft>
                <a:buClr>
                  <a:schemeClr val="dk2"/>
                </a:buClr>
                <a:buSzPts val="1200"/>
                <a:buFont typeface="Barlow"/>
                <a:buAutoNum type="arabicPeriod"/>
              </a:pPr>
              <a:r>
                <a:rPr lang="en" sz="1200">
                  <a:solidFill>
                    <a:schemeClr val="dk2"/>
                  </a:solidFill>
                  <a:latin typeface="Barlow"/>
                  <a:ea typeface="Barlow"/>
                  <a:cs typeface="Barlow"/>
                  <a:sym typeface="Barlow"/>
                </a:rPr>
                <a:t>250 Kooperationen und Zertifizierungen</a:t>
              </a:r>
              <a:endParaRPr sz="1200">
                <a:solidFill>
                  <a:schemeClr val="dk2"/>
                </a:solidFill>
                <a:latin typeface="Barlow"/>
                <a:ea typeface="Barlow"/>
                <a:cs typeface="Barlow"/>
                <a:sym typeface="Barlow"/>
              </a:endParaRPr>
            </a:p>
          </p:txBody>
        </p:sp>
        <p:cxnSp>
          <p:nvCxnSpPr>
            <p:cNvPr id="1000" name="Google Shape;1000;p20"/>
            <p:cNvCxnSpPr/>
            <p:nvPr/>
          </p:nvCxnSpPr>
          <p:spPr>
            <a:xfrm>
              <a:off x="2180202" y="1695421"/>
              <a:ext cx="718500" cy="741900"/>
            </a:xfrm>
            <a:prstGeom prst="straightConnector1">
              <a:avLst/>
            </a:prstGeom>
            <a:noFill/>
            <a:ln w="9525" cap="flat" cmpd="sng">
              <a:solidFill>
                <a:srgbClr val="DADCE5"/>
              </a:solidFill>
              <a:prstDash val="solid"/>
              <a:round/>
              <a:headEnd type="none" w="sm" len="sm"/>
              <a:tailEnd type="none" w="sm" len="sm"/>
            </a:ln>
          </p:spPr>
        </p:cxnSp>
        <p:sp>
          <p:nvSpPr>
            <p:cNvPr id="1001" name="Google Shape;1001;p20"/>
            <p:cNvSpPr/>
            <p:nvPr/>
          </p:nvSpPr>
          <p:spPr>
            <a:xfrm flipH="1">
              <a:off x="1083025" y="2306625"/>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02" name="Google Shape;1002;p20"/>
            <p:cNvSpPr/>
            <p:nvPr/>
          </p:nvSpPr>
          <p:spPr>
            <a:xfrm>
              <a:off x="1083125" y="2460449"/>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03" name="Google Shape;1003;p20"/>
          <p:cNvPicPr preferRelativeResize="0"/>
          <p:nvPr/>
        </p:nvPicPr>
        <p:blipFill rotWithShape="1">
          <a:blip r:embed="rId3">
            <a:alphaModFix/>
          </a:blip>
          <a:srcRect l="26305" t="31138" r="17110" b="29315"/>
          <a:stretch/>
        </p:blipFill>
        <p:spPr>
          <a:xfrm>
            <a:off x="7083575" y="99500"/>
            <a:ext cx="1902949" cy="1329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21"/>
          <p:cNvSpPr txBox="1">
            <a:spLocks noGrp="1"/>
          </p:cNvSpPr>
          <p:nvPr>
            <p:ph type="ctrTitle"/>
          </p:nvPr>
        </p:nvSpPr>
        <p:spPr>
          <a:xfrm>
            <a:off x="958750" y="2031025"/>
            <a:ext cx="46767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400"/>
              <a:t>Machen Sie mit und kontaktieren Sie uns! </a:t>
            </a:r>
            <a:endParaRPr sz="3400"/>
          </a:p>
        </p:txBody>
      </p:sp>
      <p:sp>
        <p:nvSpPr>
          <p:cNvPr id="1009" name="Google Shape;1009;p21"/>
          <p:cNvSpPr txBox="1">
            <a:spLocks noGrp="1"/>
          </p:cNvSpPr>
          <p:nvPr>
            <p:ph type="subTitle" idx="1"/>
          </p:nvPr>
        </p:nvSpPr>
        <p:spPr>
          <a:xfrm>
            <a:off x="1126650" y="3327450"/>
            <a:ext cx="3625500" cy="1650600"/>
          </a:xfrm>
          <a:prstGeom prst="rect">
            <a:avLst/>
          </a:prstGeom>
        </p:spPr>
        <p:txBody>
          <a:bodyPr spcFirstLastPara="1" wrap="square" lIns="0" tIns="0" rIns="0" bIns="0" anchor="t" anchorCtr="0">
            <a:noAutofit/>
          </a:bodyPr>
          <a:lstStyle/>
          <a:p>
            <a:pPr marL="0" marR="0" lvl="0" indent="0" algn="l" rtl="0">
              <a:lnSpc>
                <a:spcPct val="110000"/>
              </a:lnSpc>
              <a:spcBef>
                <a:spcPts val="600"/>
              </a:spcBef>
              <a:spcAft>
                <a:spcPts val="0"/>
              </a:spcAft>
              <a:buNone/>
            </a:pPr>
            <a:r>
              <a:rPr lang="en" sz="1000"/>
              <a:t>Anprechpartner: DI Ronald Hechenberger</a:t>
            </a:r>
            <a:endParaRPr sz="1000"/>
          </a:p>
          <a:p>
            <a:pPr marL="0" marR="0" lvl="0" indent="0" algn="l" rtl="0">
              <a:lnSpc>
                <a:spcPct val="110000"/>
              </a:lnSpc>
              <a:spcBef>
                <a:spcPts val="600"/>
              </a:spcBef>
              <a:spcAft>
                <a:spcPts val="0"/>
              </a:spcAft>
              <a:buNone/>
            </a:pPr>
            <a:r>
              <a:rPr lang="en" sz="1000"/>
              <a:t>Kompetenzzentrum Digitalisierung</a:t>
            </a:r>
            <a:endParaRPr sz="1000"/>
          </a:p>
          <a:p>
            <a:pPr marL="0" marR="0" lvl="0" indent="0" algn="l" rtl="0">
              <a:lnSpc>
                <a:spcPct val="110000"/>
              </a:lnSpc>
              <a:spcBef>
                <a:spcPts val="600"/>
              </a:spcBef>
              <a:spcAft>
                <a:spcPts val="0"/>
              </a:spcAft>
              <a:buNone/>
            </a:pPr>
            <a:r>
              <a:rPr lang="en" sz="1000"/>
              <a:t>A: 1160 Vienna, Redtenbachergasse 4 Top B</a:t>
            </a:r>
            <a:endParaRPr sz="1000"/>
          </a:p>
          <a:p>
            <a:pPr marL="0" marR="0" lvl="0" indent="0" algn="l" rtl="0">
              <a:lnSpc>
                <a:spcPct val="110000"/>
              </a:lnSpc>
              <a:spcBef>
                <a:spcPts val="600"/>
              </a:spcBef>
              <a:spcAft>
                <a:spcPts val="0"/>
              </a:spcAft>
              <a:buNone/>
            </a:pPr>
            <a:r>
              <a:rPr lang="en" sz="1000"/>
              <a:t>E: hechenberger@digitalisierungskompetenz.at</a:t>
            </a:r>
            <a:endParaRPr sz="1000"/>
          </a:p>
          <a:p>
            <a:pPr marL="0" marR="0" lvl="0" indent="0" algn="l" rtl="0">
              <a:lnSpc>
                <a:spcPct val="110000"/>
              </a:lnSpc>
              <a:spcBef>
                <a:spcPts val="600"/>
              </a:spcBef>
              <a:spcAft>
                <a:spcPts val="0"/>
              </a:spcAft>
              <a:buNone/>
            </a:pPr>
            <a:r>
              <a:rPr lang="en" sz="1000"/>
              <a:t>W: www.climeet.net</a:t>
            </a:r>
            <a:endParaRPr sz="1000"/>
          </a:p>
          <a:p>
            <a:pPr marL="0" marR="0" lvl="0" indent="0" algn="l" rtl="0">
              <a:lnSpc>
                <a:spcPct val="110000"/>
              </a:lnSpc>
              <a:spcBef>
                <a:spcPts val="600"/>
              </a:spcBef>
              <a:spcAft>
                <a:spcPts val="0"/>
              </a:spcAft>
              <a:buNone/>
            </a:pPr>
            <a:r>
              <a:rPr lang="en" sz="1000"/>
              <a:t>M: +43 660 4951302</a:t>
            </a:r>
            <a:endParaRPr sz="1000"/>
          </a:p>
          <a:p>
            <a:pPr marL="0" marR="0" lvl="0" indent="0" algn="l" rtl="0">
              <a:lnSpc>
                <a:spcPct val="110000"/>
              </a:lnSpc>
              <a:spcBef>
                <a:spcPts val="600"/>
              </a:spcBef>
              <a:spcAft>
                <a:spcPts val="0"/>
              </a:spcAft>
              <a:buNone/>
            </a:pPr>
            <a:endParaRPr sz="1000"/>
          </a:p>
        </p:txBody>
      </p:sp>
      <p:sp>
        <p:nvSpPr>
          <p:cNvPr id="1010" name="Google Shape;1010;p21"/>
          <p:cNvSpPr txBox="1"/>
          <p:nvPr/>
        </p:nvSpPr>
        <p:spPr>
          <a:xfrm>
            <a:off x="6638600" y="4800025"/>
            <a:ext cx="2434800" cy="26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500">
                <a:solidFill>
                  <a:schemeClr val="dk1"/>
                </a:solidFill>
                <a:latin typeface="Barlow Light"/>
                <a:ea typeface="Barlow Light"/>
                <a:cs typeface="Barlow Light"/>
                <a:sym typeface="Barlow Light"/>
              </a:rPr>
              <a:t>Presentation template by </a:t>
            </a:r>
            <a:r>
              <a:rPr lang="en" sz="500" u="sng">
                <a:solidFill>
                  <a:schemeClr val="accent2"/>
                </a:solidFill>
                <a:latin typeface="Barlow Light"/>
                <a:ea typeface="Barlow Light"/>
                <a:cs typeface="Barlow Light"/>
                <a:sym typeface="Barlow Light"/>
                <a:hlinkClick r:id="rId3">
                  <a:extLst>
                    <a:ext uri="{A12FA001-AC4F-418D-AE19-62706E023703}">
                      <ahyp:hlinkClr xmlns:ahyp="http://schemas.microsoft.com/office/drawing/2018/hyperlinkcolor" val="tx"/>
                    </a:ext>
                  </a:extLst>
                </a:hlinkClick>
              </a:rPr>
              <a:t>SlidesCarnival</a:t>
            </a:r>
            <a:r>
              <a:rPr lang="en" sz="500">
                <a:solidFill>
                  <a:schemeClr val="dk1"/>
                </a:solidFill>
                <a:latin typeface="Barlow Light"/>
                <a:ea typeface="Barlow Light"/>
                <a:cs typeface="Barlow Light"/>
                <a:sym typeface="Barlow Light"/>
              </a:rPr>
              <a:t>	Illustrations by </a:t>
            </a:r>
            <a:r>
              <a:rPr lang="en" sz="500" u="sng">
                <a:solidFill>
                  <a:schemeClr val="accent2"/>
                </a:solidFill>
                <a:latin typeface="Barlow Light"/>
                <a:ea typeface="Barlow Light"/>
                <a:cs typeface="Barlow Light"/>
                <a:sym typeface="Barlow Light"/>
                <a:hlinkClick r:id="rId4">
                  <a:extLst>
                    <a:ext uri="{A12FA001-AC4F-418D-AE19-62706E023703}">
                      <ahyp:hlinkClr xmlns:ahyp="http://schemas.microsoft.com/office/drawing/2018/hyperlinkcolor" val="tx"/>
                    </a:ext>
                  </a:extLst>
                </a:hlinkClick>
              </a:rPr>
              <a:t>Sergei Tikhonov</a:t>
            </a:r>
            <a:endParaRPr sz="100"/>
          </a:p>
        </p:txBody>
      </p:sp>
      <p:pic>
        <p:nvPicPr>
          <p:cNvPr id="1011" name="Google Shape;1011;p21"/>
          <p:cNvPicPr preferRelativeResize="0"/>
          <p:nvPr/>
        </p:nvPicPr>
        <p:blipFill rotWithShape="1">
          <a:blip r:embed="rId5">
            <a:alphaModFix/>
          </a:blip>
          <a:srcRect l="26305" t="31138" r="17110" b="29315"/>
          <a:stretch/>
        </p:blipFill>
        <p:spPr>
          <a:xfrm>
            <a:off x="5481825" y="1144100"/>
            <a:ext cx="2862025" cy="2000275"/>
          </a:xfrm>
          <a:prstGeom prst="rect">
            <a:avLst/>
          </a:prstGeom>
          <a:noFill/>
          <a:ln>
            <a:noFill/>
          </a:ln>
        </p:spPr>
      </p:pic>
    </p:spTree>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Bildschirmpräsentation (16:9)</PresentationFormat>
  <Paragraphs>88</Paragraphs>
  <Slides>11</Slides>
  <Notes>11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Barlow SemiBold</vt:lpstr>
      <vt:lpstr>Arial</vt:lpstr>
      <vt:lpstr>Barlow Light</vt:lpstr>
      <vt:lpstr>Raleway</vt:lpstr>
      <vt:lpstr>Calibri</vt:lpstr>
      <vt:lpstr>Raleway Thin</vt:lpstr>
      <vt:lpstr>Barlow</vt:lpstr>
      <vt:lpstr>Gaoler template</vt:lpstr>
      <vt:lpstr> Netzwerk für Klimaschutz und Digitale Meetings </vt:lpstr>
      <vt:lpstr>Wie hoch schätzen Sie die Reduktion von CO2 ein, die wir heute durch dieses Online-Meeting erreichen?</vt:lpstr>
      <vt:lpstr>1,3 kg CO2e bei Online-Meeting</vt:lpstr>
      <vt:lpstr>Wie können digitale Meetings auch nach Covid-19 einen wichtigen Beitrag zum Klimaschutz leisten?</vt:lpstr>
      <vt:lpstr>20 Stunden/Monat</vt:lpstr>
      <vt:lpstr>Ziele </vt:lpstr>
      <vt:lpstr>1% Kosteneinsparungen des Budgets/Umsatzes  (150 mio Euro Stadt Wien,30 mio Euro Wr. Stadtwerke)</vt:lpstr>
      <vt:lpstr>Roadmap &amp; Projekte</vt:lpstr>
      <vt:lpstr>Machen Sie mit und kontaktieren Sie uns! </vt:lpstr>
      <vt:lpstr>PowerPoint-Präsentation</vt:lpstr>
      <vt:lpstr>Hintergrund und Post-Covid 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Netzwerk für Klimaschutz und Digitale Meetings </dc:title>
  <cp:lastModifiedBy>Ronald Hechenberger</cp:lastModifiedBy>
  <cp:revision>2</cp:revision>
  <dcterms:modified xsi:type="dcterms:W3CDTF">2021-03-08T12:48:58Z</dcterms:modified>
</cp:coreProperties>
</file>